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3"/>
  </p:notesMasterIdLst>
  <p:sldIdLst>
    <p:sldId id="256" r:id="rId5"/>
    <p:sldId id="302" r:id="rId6"/>
    <p:sldId id="257" r:id="rId7"/>
    <p:sldId id="258" r:id="rId8"/>
    <p:sldId id="259" r:id="rId9"/>
    <p:sldId id="299" r:id="rId10"/>
    <p:sldId id="261" r:id="rId11"/>
    <p:sldId id="262" r:id="rId12"/>
    <p:sldId id="263" r:id="rId13"/>
    <p:sldId id="264" r:id="rId14"/>
    <p:sldId id="265" r:id="rId15"/>
    <p:sldId id="266" r:id="rId16"/>
    <p:sldId id="267" r:id="rId17"/>
    <p:sldId id="268" r:id="rId18"/>
    <p:sldId id="269" r:id="rId19"/>
    <p:sldId id="300" r:id="rId20"/>
    <p:sldId id="270" r:id="rId21"/>
    <p:sldId id="271" r:id="rId22"/>
    <p:sldId id="272" r:id="rId23"/>
    <p:sldId id="273" r:id="rId24"/>
    <p:sldId id="274" r:id="rId25"/>
    <p:sldId id="275" r:id="rId26"/>
    <p:sldId id="276" r:id="rId27"/>
    <p:sldId id="277" r:id="rId28"/>
    <p:sldId id="278" r:id="rId29"/>
    <p:sldId id="279" r:id="rId30"/>
    <p:sldId id="281" r:id="rId31"/>
    <p:sldId id="284" r:id="rId32"/>
    <p:sldId id="285" r:id="rId33"/>
    <p:sldId id="286" r:id="rId34"/>
    <p:sldId id="287" r:id="rId35"/>
    <p:sldId id="288" r:id="rId36"/>
    <p:sldId id="290" r:id="rId37"/>
    <p:sldId id="291" r:id="rId38"/>
    <p:sldId id="294" r:id="rId39"/>
    <p:sldId id="293" r:id="rId40"/>
    <p:sldId id="295" r:id="rId41"/>
    <p:sldId id="29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C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012CD0-ECDC-4556-B2C9-757E9C3A7658}" v="2" dt="2024-04-04T14:06:07.6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09" autoAdjust="0"/>
    <p:restoredTop sz="96101" autoAdjust="0"/>
  </p:normalViewPr>
  <p:slideViewPr>
    <p:cSldViewPr snapToGrid="0">
      <p:cViewPr varScale="1">
        <p:scale>
          <a:sx n="109" d="100"/>
          <a:sy n="109" d="100"/>
        </p:scale>
        <p:origin x="420" y="114"/>
      </p:cViewPr>
      <p:guideLst/>
    </p:cSldViewPr>
  </p:slideViewPr>
  <p:outlineViewPr>
    <p:cViewPr>
      <p:scale>
        <a:sx n="33" d="100"/>
        <a:sy n="33" d="100"/>
      </p:scale>
      <p:origin x="0" y="-3046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oening, Lacye" userId="4c8b9b71-e9d0-476e-9a0c-c4bd6a2934a1" providerId="ADAL" clId="{6AEBBD68-32F6-4033-B60D-A921262BB698}"/>
    <pc:docChg chg="modSld">
      <pc:chgData name="Groening, Lacye" userId="4c8b9b71-e9d0-476e-9a0c-c4bd6a2934a1" providerId="ADAL" clId="{6AEBBD68-32F6-4033-B60D-A921262BB698}" dt="2024-04-03T09:43:30.484" v="52" actId="1076"/>
      <pc:docMkLst>
        <pc:docMk/>
      </pc:docMkLst>
      <pc:sldChg chg="modSp mod">
        <pc:chgData name="Groening, Lacye" userId="4c8b9b71-e9d0-476e-9a0c-c4bd6a2934a1" providerId="ADAL" clId="{6AEBBD68-32F6-4033-B60D-A921262BB698}" dt="2024-04-03T09:40:14.165" v="41" actId="20577"/>
        <pc:sldMkLst>
          <pc:docMk/>
          <pc:sldMk cId="455056465" sldId="261"/>
        </pc:sldMkLst>
        <pc:spChg chg="mod">
          <ac:chgData name="Groening, Lacye" userId="4c8b9b71-e9d0-476e-9a0c-c4bd6a2934a1" providerId="ADAL" clId="{6AEBBD68-32F6-4033-B60D-A921262BB698}" dt="2024-04-03T09:40:14.165" v="41" actId="20577"/>
          <ac:spMkLst>
            <pc:docMk/>
            <pc:sldMk cId="455056465" sldId="261"/>
            <ac:spMk id="4" creationId="{D7C79527-D720-23F0-3B8B-22B3891B285C}"/>
          </ac:spMkLst>
        </pc:spChg>
      </pc:sldChg>
      <pc:sldChg chg="modSp mod">
        <pc:chgData name="Groening, Lacye" userId="4c8b9b71-e9d0-476e-9a0c-c4bd6a2934a1" providerId="ADAL" clId="{6AEBBD68-32F6-4033-B60D-A921262BB698}" dt="2024-04-03T09:42:43.559" v="47" actId="108"/>
        <pc:sldMkLst>
          <pc:docMk/>
          <pc:sldMk cId="641958590" sldId="264"/>
        </pc:sldMkLst>
        <pc:spChg chg="mod">
          <ac:chgData name="Groening, Lacye" userId="4c8b9b71-e9d0-476e-9a0c-c4bd6a2934a1" providerId="ADAL" clId="{6AEBBD68-32F6-4033-B60D-A921262BB698}" dt="2024-04-03T09:42:43.559" v="47" actId="108"/>
          <ac:spMkLst>
            <pc:docMk/>
            <pc:sldMk cId="641958590" sldId="264"/>
            <ac:spMk id="4" creationId="{D7C79527-D720-23F0-3B8B-22B3891B285C}"/>
          </ac:spMkLst>
        </pc:spChg>
      </pc:sldChg>
      <pc:sldChg chg="modSp mod">
        <pc:chgData name="Groening, Lacye" userId="4c8b9b71-e9d0-476e-9a0c-c4bd6a2934a1" providerId="ADAL" clId="{6AEBBD68-32F6-4033-B60D-A921262BB698}" dt="2024-04-03T09:43:30.484" v="52" actId="1076"/>
        <pc:sldMkLst>
          <pc:docMk/>
          <pc:sldMk cId="886779841" sldId="265"/>
        </pc:sldMkLst>
        <pc:spChg chg="mod">
          <ac:chgData name="Groening, Lacye" userId="4c8b9b71-e9d0-476e-9a0c-c4bd6a2934a1" providerId="ADAL" clId="{6AEBBD68-32F6-4033-B60D-A921262BB698}" dt="2024-04-03T09:43:29.312" v="51" actId="14100"/>
          <ac:spMkLst>
            <pc:docMk/>
            <pc:sldMk cId="886779841" sldId="265"/>
            <ac:spMk id="4" creationId="{D7C79527-D720-23F0-3B8B-22B3891B285C}"/>
          </ac:spMkLst>
        </pc:spChg>
        <pc:picChg chg="mod">
          <ac:chgData name="Groening, Lacye" userId="4c8b9b71-e9d0-476e-9a0c-c4bd6a2934a1" providerId="ADAL" clId="{6AEBBD68-32F6-4033-B60D-A921262BB698}" dt="2024-04-03T09:43:30.484" v="52" actId="1076"/>
          <ac:picMkLst>
            <pc:docMk/>
            <pc:sldMk cId="886779841" sldId="265"/>
            <ac:picMk id="5" creationId="{52244BAB-16FF-1323-0AD1-B41ECE183F49}"/>
          </ac:picMkLst>
        </pc:picChg>
      </pc:sldChg>
      <pc:sldChg chg="modSp mod">
        <pc:chgData name="Groening, Lacye" userId="4c8b9b71-e9d0-476e-9a0c-c4bd6a2934a1" providerId="ADAL" clId="{6AEBBD68-32F6-4033-B60D-A921262BB698}" dt="2024-04-02T06:40:01.145" v="31" actId="108"/>
        <pc:sldMkLst>
          <pc:docMk/>
          <pc:sldMk cId="2073370126" sldId="266"/>
        </pc:sldMkLst>
        <pc:spChg chg="mod">
          <ac:chgData name="Groening, Lacye" userId="4c8b9b71-e9d0-476e-9a0c-c4bd6a2934a1" providerId="ADAL" clId="{6AEBBD68-32F6-4033-B60D-A921262BB698}" dt="2024-04-02T06:40:01.145" v="31" actId="108"/>
          <ac:spMkLst>
            <pc:docMk/>
            <pc:sldMk cId="2073370126" sldId="266"/>
            <ac:spMk id="4" creationId="{D7C79527-D720-23F0-3B8B-22B3891B285C}"/>
          </ac:spMkLst>
        </pc:spChg>
      </pc:sldChg>
    </pc:docChg>
  </pc:docChgLst>
  <pc:docChgLst>
    <pc:chgData name="Papandrea, Dafne" userId="7a9f3aad-00b9-4d1b-a841-c0ddac6e7b54" providerId="ADAL" clId="{92012CD0-ECDC-4556-B2C9-757E9C3A7658}"/>
    <pc:docChg chg="custSel modSld modMainMaster">
      <pc:chgData name="Papandrea, Dafne" userId="7a9f3aad-00b9-4d1b-a841-c0ddac6e7b54" providerId="ADAL" clId="{92012CD0-ECDC-4556-B2C9-757E9C3A7658}" dt="2024-04-04T14:06:07.670" v="95"/>
      <pc:docMkLst>
        <pc:docMk/>
      </pc:docMkLst>
      <pc:sldChg chg="addSp delSp modSp mod">
        <pc:chgData name="Papandrea, Dafne" userId="7a9f3aad-00b9-4d1b-a841-c0ddac6e7b54" providerId="ADAL" clId="{92012CD0-ECDC-4556-B2C9-757E9C3A7658}" dt="2024-03-19T13:22:29.873" v="28" actId="1035"/>
        <pc:sldMkLst>
          <pc:docMk/>
          <pc:sldMk cId="3845067956" sldId="259"/>
        </pc:sldMkLst>
        <pc:spChg chg="mod">
          <ac:chgData name="Papandrea, Dafne" userId="7a9f3aad-00b9-4d1b-a841-c0ddac6e7b54" providerId="ADAL" clId="{92012CD0-ECDC-4556-B2C9-757E9C3A7658}" dt="2024-03-19T13:22:29.873" v="28" actId="1035"/>
          <ac:spMkLst>
            <pc:docMk/>
            <pc:sldMk cId="3845067956" sldId="259"/>
            <ac:spMk id="2" creationId="{24040B33-8294-A49D-7DE3-31F30DB96C7E}"/>
          </ac:spMkLst>
        </pc:spChg>
        <pc:spChg chg="del">
          <ac:chgData name="Papandrea, Dafne" userId="7a9f3aad-00b9-4d1b-a841-c0ddac6e7b54" providerId="ADAL" clId="{92012CD0-ECDC-4556-B2C9-757E9C3A7658}" dt="2024-03-19T13:21:57.587" v="0" actId="478"/>
          <ac:spMkLst>
            <pc:docMk/>
            <pc:sldMk cId="3845067956" sldId="259"/>
            <ac:spMk id="3" creationId="{63DF7E28-3517-74E1-0958-A5410C17CF52}"/>
          </ac:spMkLst>
        </pc:spChg>
        <pc:picChg chg="add mod">
          <ac:chgData name="Papandrea, Dafne" userId="7a9f3aad-00b9-4d1b-a841-c0ddac6e7b54" providerId="ADAL" clId="{92012CD0-ECDC-4556-B2C9-757E9C3A7658}" dt="2024-03-19T13:22:03.184" v="1"/>
          <ac:picMkLst>
            <pc:docMk/>
            <pc:sldMk cId="3845067956" sldId="259"/>
            <ac:picMk id="4" creationId="{AC30EF87-13AD-A91E-E2EC-AD22D82A9B76}"/>
          </ac:picMkLst>
        </pc:picChg>
      </pc:sldChg>
      <pc:sldChg chg="modSp mod">
        <pc:chgData name="Papandrea, Dafne" userId="7a9f3aad-00b9-4d1b-a841-c0ddac6e7b54" providerId="ADAL" clId="{92012CD0-ECDC-4556-B2C9-757E9C3A7658}" dt="2024-04-04T09:37:42.140" v="72" actId="20577"/>
        <pc:sldMkLst>
          <pc:docMk/>
          <pc:sldMk cId="455056465" sldId="261"/>
        </pc:sldMkLst>
        <pc:spChg chg="mod">
          <ac:chgData name="Papandrea, Dafne" userId="7a9f3aad-00b9-4d1b-a841-c0ddac6e7b54" providerId="ADAL" clId="{92012CD0-ECDC-4556-B2C9-757E9C3A7658}" dt="2024-04-04T09:37:42.140" v="72" actId="20577"/>
          <ac:spMkLst>
            <pc:docMk/>
            <pc:sldMk cId="455056465" sldId="261"/>
            <ac:spMk id="4" creationId="{D7C79527-D720-23F0-3B8B-22B3891B285C}"/>
          </ac:spMkLst>
        </pc:spChg>
      </pc:sldChg>
      <pc:sldChg chg="modSp mod">
        <pc:chgData name="Papandrea, Dafne" userId="7a9f3aad-00b9-4d1b-a841-c0ddac6e7b54" providerId="ADAL" clId="{92012CD0-ECDC-4556-B2C9-757E9C3A7658}" dt="2024-04-04T09:38:49.182" v="80" actId="6549"/>
        <pc:sldMkLst>
          <pc:docMk/>
          <pc:sldMk cId="2870395836" sldId="262"/>
        </pc:sldMkLst>
        <pc:spChg chg="mod">
          <ac:chgData name="Papandrea, Dafne" userId="7a9f3aad-00b9-4d1b-a841-c0ddac6e7b54" providerId="ADAL" clId="{92012CD0-ECDC-4556-B2C9-757E9C3A7658}" dt="2024-04-04T09:38:49.182" v="80" actId="6549"/>
          <ac:spMkLst>
            <pc:docMk/>
            <pc:sldMk cId="2870395836" sldId="262"/>
            <ac:spMk id="4" creationId="{D7C79527-D720-23F0-3B8B-22B3891B285C}"/>
          </ac:spMkLst>
        </pc:spChg>
      </pc:sldChg>
      <pc:sldChg chg="modSp mod">
        <pc:chgData name="Papandrea, Dafne" userId="7a9f3aad-00b9-4d1b-a841-c0ddac6e7b54" providerId="ADAL" clId="{92012CD0-ECDC-4556-B2C9-757E9C3A7658}" dt="2024-04-04T09:38:59.675" v="83" actId="6549"/>
        <pc:sldMkLst>
          <pc:docMk/>
          <pc:sldMk cId="664410360" sldId="263"/>
        </pc:sldMkLst>
        <pc:spChg chg="mod">
          <ac:chgData name="Papandrea, Dafne" userId="7a9f3aad-00b9-4d1b-a841-c0ddac6e7b54" providerId="ADAL" clId="{92012CD0-ECDC-4556-B2C9-757E9C3A7658}" dt="2024-04-04T09:38:59.675" v="83" actId="6549"/>
          <ac:spMkLst>
            <pc:docMk/>
            <pc:sldMk cId="664410360" sldId="263"/>
            <ac:spMk id="4" creationId="{D7C79527-D720-23F0-3B8B-22B3891B285C}"/>
          </ac:spMkLst>
        </pc:spChg>
      </pc:sldChg>
      <pc:sldChg chg="modSp mod">
        <pc:chgData name="Papandrea, Dafne" userId="7a9f3aad-00b9-4d1b-a841-c0ddac6e7b54" providerId="ADAL" clId="{92012CD0-ECDC-4556-B2C9-757E9C3A7658}" dt="2024-04-04T09:39:29.107" v="90" actId="948"/>
        <pc:sldMkLst>
          <pc:docMk/>
          <pc:sldMk cId="886779841" sldId="265"/>
        </pc:sldMkLst>
        <pc:spChg chg="mod">
          <ac:chgData name="Papandrea, Dafne" userId="7a9f3aad-00b9-4d1b-a841-c0ddac6e7b54" providerId="ADAL" clId="{92012CD0-ECDC-4556-B2C9-757E9C3A7658}" dt="2024-04-04T09:39:29.107" v="90" actId="948"/>
          <ac:spMkLst>
            <pc:docMk/>
            <pc:sldMk cId="886779841" sldId="265"/>
            <ac:spMk id="4" creationId="{D7C79527-D720-23F0-3B8B-22B3891B285C}"/>
          </ac:spMkLst>
        </pc:spChg>
      </pc:sldChg>
      <pc:sldChg chg="modSp mod">
        <pc:chgData name="Papandrea, Dafne" userId="7a9f3aad-00b9-4d1b-a841-c0ddac6e7b54" providerId="ADAL" clId="{92012CD0-ECDC-4556-B2C9-757E9C3A7658}" dt="2024-04-04T09:39:39.564" v="91" actId="20577"/>
        <pc:sldMkLst>
          <pc:docMk/>
          <pc:sldMk cId="2073370126" sldId="266"/>
        </pc:sldMkLst>
        <pc:spChg chg="mod">
          <ac:chgData name="Papandrea, Dafne" userId="7a9f3aad-00b9-4d1b-a841-c0ddac6e7b54" providerId="ADAL" clId="{92012CD0-ECDC-4556-B2C9-757E9C3A7658}" dt="2024-04-04T09:39:39.564" v="91" actId="20577"/>
          <ac:spMkLst>
            <pc:docMk/>
            <pc:sldMk cId="2073370126" sldId="266"/>
            <ac:spMk id="4" creationId="{D7C79527-D720-23F0-3B8B-22B3891B285C}"/>
          </ac:spMkLst>
        </pc:spChg>
      </pc:sldChg>
      <pc:sldChg chg="addSp delSp modSp mod">
        <pc:chgData name="Papandrea, Dafne" userId="7a9f3aad-00b9-4d1b-a841-c0ddac6e7b54" providerId="ADAL" clId="{92012CD0-ECDC-4556-B2C9-757E9C3A7658}" dt="2024-03-19T13:23:10.348" v="39"/>
        <pc:sldMkLst>
          <pc:docMk/>
          <pc:sldMk cId="824620381" sldId="268"/>
        </pc:sldMkLst>
        <pc:spChg chg="mod">
          <ac:chgData name="Papandrea, Dafne" userId="7a9f3aad-00b9-4d1b-a841-c0ddac6e7b54" providerId="ADAL" clId="{92012CD0-ECDC-4556-B2C9-757E9C3A7658}" dt="2024-03-19T13:23:02.498" v="38" actId="14100"/>
          <ac:spMkLst>
            <pc:docMk/>
            <pc:sldMk cId="824620381" sldId="268"/>
            <ac:spMk id="2" creationId="{A483E29C-1975-EEFE-0B9D-AA0F149102EA}"/>
          </ac:spMkLst>
        </pc:spChg>
        <pc:spChg chg="del mod">
          <ac:chgData name="Papandrea, Dafne" userId="7a9f3aad-00b9-4d1b-a841-c0ddac6e7b54" providerId="ADAL" clId="{92012CD0-ECDC-4556-B2C9-757E9C3A7658}" dt="2024-03-19T13:22:40.068" v="32" actId="478"/>
          <ac:spMkLst>
            <pc:docMk/>
            <pc:sldMk cId="824620381" sldId="268"/>
            <ac:spMk id="12" creationId="{4E83B29D-40C6-667B-33CC-A1E466982058}"/>
          </ac:spMkLst>
        </pc:spChg>
        <pc:picChg chg="add mod">
          <ac:chgData name="Papandrea, Dafne" userId="7a9f3aad-00b9-4d1b-a841-c0ddac6e7b54" providerId="ADAL" clId="{92012CD0-ECDC-4556-B2C9-757E9C3A7658}" dt="2024-03-19T13:23:10.348" v="39"/>
          <ac:picMkLst>
            <pc:docMk/>
            <pc:sldMk cId="824620381" sldId="268"/>
            <ac:picMk id="3" creationId="{F2571F1C-4CA7-7468-FD28-BA48B9160F50}"/>
          </ac:picMkLst>
        </pc:picChg>
      </pc:sldChg>
      <pc:sldChg chg="addSp delSp modSp mod">
        <pc:chgData name="Papandrea, Dafne" userId="7a9f3aad-00b9-4d1b-a841-c0ddac6e7b54" providerId="ADAL" clId="{92012CD0-ECDC-4556-B2C9-757E9C3A7658}" dt="2024-03-19T13:23:50.629" v="52" actId="1036"/>
        <pc:sldMkLst>
          <pc:docMk/>
          <pc:sldMk cId="940811957" sldId="291"/>
        </pc:sldMkLst>
        <pc:spChg chg="mod">
          <ac:chgData name="Papandrea, Dafne" userId="7a9f3aad-00b9-4d1b-a841-c0ddac6e7b54" providerId="ADAL" clId="{92012CD0-ECDC-4556-B2C9-757E9C3A7658}" dt="2024-03-19T13:23:50.629" v="52" actId="1036"/>
          <ac:spMkLst>
            <pc:docMk/>
            <pc:sldMk cId="940811957" sldId="291"/>
            <ac:spMk id="2" creationId="{C2BD0501-CFE0-69E9-89B8-CD4772DFA466}"/>
          </ac:spMkLst>
        </pc:spChg>
        <pc:spChg chg="del">
          <ac:chgData name="Papandrea, Dafne" userId="7a9f3aad-00b9-4d1b-a841-c0ddac6e7b54" providerId="ADAL" clId="{92012CD0-ECDC-4556-B2C9-757E9C3A7658}" dt="2024-03-19T13:23:17.391" v="40" actId="478"/>
          <ac:spMkLst>
            <pc:docMk/>
            <pc:sldMk cId="940811957" sldId="291"/>
            <ac:spMk id="7" creationId="{6A7FF2CF-46B5-A9DE-20EF-FF6FCB717846}"/>
          </ac:spMkLst>
        </pc:spChg>
        <pc:picChg chg="add mod">
          <ac:chgData name="Papandrea, Dafne" userId="7a9f3aad-00b9-4d1b-a841-c0ddac6e7b54" providerId="ADAL" clId="{92012CD0-ECDC-4556-B2C9-757E9C3A7658}" dt="2024-03-19T13:23:38.217" v="44"/>
          <ac:picMkLst>
            <pc:docMk/>
            <pc:sldMk cId="940811957" sldId="291"/>
            <ac:picMk id="3" creationId="{9F637EFE-C6BB-1B7D-DD87-BB1E9C231398}"/>
          </ac:picMkLst>
        </pc:picChg>
      </pc:sldChg>
      <pc:sldChg chg="addSp delSp modSp mod">
        <pc:chgData name="Papandrea, Dafne" userId="7a9f3aad-00b9-4d1b-a841-c0ddac6e7b54" providerId="ADAL" clId="{92012CD0-ECDC-4556-B2C9-757E9C3A7658}" dt="2024-04-04T14:06:07.670" v="95"/>
        <pc:sldMkLst>
          <pc:docMk/>
          <pc:sldMk cId="1089549403" sldId="300"/>
        </pc:sldMkLst>
        <pc:picChg chg="add mod">
          <ac:chgData name="Papandrea, Dafne" userId="7a9f3aad-00b9-4d1b-a841-c0ddac6e7b54" providerId="ADAL" clId="{92012CD0-ECDC-4556-B2C9-757E9C3A7658}" dt="2024-04-04T14:06:07.670" v="95"/>
          <ac:picMkLst>
            <pc:docMk/>
            <pc:sldMk cId="1089549403" sldId="300"/>
            <ac:picMk id="3" creationId="{77F8542C-E075-CB60-B787-93675F6A49AD}"/>
          </ac:picMkLst>
        </pc:picChg>
        <pc:picChg chg="del">
          <ac:chgData name="Papandrea, Dafne" userId="7a9f3aad-00b9-4d1b-a841-c0ddac6e7b54" providerId="ADAL" clId="{92012CD0-ECDC-4556-B2C9-757E9C3A7658}" dt="2024-04-04T14:01:33.661" v="94" actId="478"/>
          <ac:picMkLst>
            <pc:docMk/>
            <pc:sldMk cId="1089549403" sldId="300"/>
            <ac:picMk id="5" creationId="{CD3D28D4-5183-DB31-98DB-5F909520386D}"/>
          </ac:picMkLst>
        </pc:picChg>
      </pc:sldChg>
      <pc:sldMasterChg chg="modSldLayout">
        <pc:chgData name="Papandrea, Dafne" userId="7a9f3aad-00b9-4d1b-a841-c0ddac6e7b54" providerId="ADAL" clId="{92012CD0-ECDC-4556-B2C9-757E9C3A7658}" dt="2024-04-04T13:44:16.412" v="93"/>
        <pc:sldMasterMkLst>
          <pc:docMk/>
          <pc:sldMasterMk cId="634011688" sldId="2147483660"/>
        </pc:sldMasterMkLst>
        <pc:sldLayoutChg chg="addSp delSp modSp mod">
          <pc:chgData name="Papandrea, Dafne" userId="7a9f3aad-00b9-4d1b-a841-c0ddac6e7b54" providerId="ADAL" clId="{92012CD0-ECDC-4556-B2C9-757E9C3A7658}" dt="2024-04-04T13:44:16.412" v="93"/>
          <pc:sldLayoutMkLst>
            <pc:docMk/>
            <pc:sldMasterMk cId="634011688" sldId="2147483660"/>
            <pc:sldLayoutMk cId="3247264487" sldId="2147483671"/>
          </pc:sldLayoutMkLst>
          <pc:picChg chg="add mod">
            <ac:chgData name="Papandrea, Dafne" userId="7a9f3aad-00b9-4d1b-a841-c0ddac6e7b54" providerId="ADAL" clId="{92012CD0-ECDC-4556-B2C9-757E9C3A7658}" dt="2024-04-04T13:44:16.412" v="93"/>
            <ac:picMkLst>
              <pc:docMk/>
              <pc:sldMasterMk cId="634011688" sldId="2147483660"/>
              <pc:sldLayoutMk cId="3247264487" sldId="2147483671"/>
              <ac:picMk id="3" creationId="{A3804283-9DC7-4E76-220D-640F75E1C84B}"/>
            </ac:picMkLst>
          </pc:picChg>
          <pc:picChg chg="del">
            <ac:chgData name="Papandrea, Dafne" userId="7a9f3aad-00b9-4d1b-a841-c0ddac6e7b54" providerId="ADAL" clId="{92012CD0-ECDC-4556-B2C9-757E9C3A7658}" dt="2024-04-04T13:43:30.335" v="92" actId="478"/>
            <ac:picMkLst>
              <pc:docMk/>
              <pc:sldMasterMk cId="634011688" sldId="2147483660"/>
              <pc:sldLayoutMk cId="3247264487" sldId="2147483671"/>
              <ac:picMk id="8" creationId="{F2A0C778-2331-7195-60D4-ED94DF987CC6}"/>
            </ac:picMkLst>
          </pc:picChg>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10E742-B37C-40CE-A252-D03EF135003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27A000C5-E894-494F-889D-850623FF8F26}">
      <dgm:prSet phldrT="[Text]" custT="1"/>
      <dgm:spPr/>
      <dgm:t>
        <a:bodyPr/>
        <a:lstStyle/>
        <a:p>
          <a:r>
            <a:rPr lang="es-ES" sz="2200" b="0" i="0" u="none" dirty="0"/>
            <a:t>Calor excesivo</a:t>
          </a:r>
          <a:r>
            <a:rPr lang="en-US" sz="2200" b="0" i="0" dirty="0"/>
            <a:t>​</a:t>
          </a:r>
          <a:endParaRPr lang="en-GB" sz="2200" dirty="0">
            <a:latin typeface="Overpass" panose="00000500000000000000" pitchFamily="2" charset="0"/>
          </a:endParaRPr>
        </a:p>
      </dgm:t>
    </dgm:pt>
    <dgm:pt modelId="{78B5367C-2B30-4288-980F-67E9354C3E0E}" type="parTrans" cxnId="{31A83D96-DE2E-4CA9-8020-B2E43B1218B6}">
      <dgm:prSet/>
      <dgm:spPr/>
      <dgm:t>
        <a:bodyPr/>
        <a:lstStyle/>
        <a:p>
          <a:endParaRPr lang="en-GB" sz="2200">
            <a:latin typeface="Overpass" panose="00000500000000000000" pitchFamily="2" charset="0"/>
          </a:endParaRPr>
        </a:p>
      </dgm:t>
    </dgm:pt>
    <dgm:pt modelId="{A9629A7C-FCB7-4979-85DA-0A1097E19B2E}" type="sibTrans" cxnId="{31A83D96-DE2E-4CA9-8020-B2E43B1218B6}">
      <dgm:prSet/>
      <dgm:spPr/>
      <dgm:t>
        <a:bodyPr/>
        <a:lstStyle/>
        <a:p>
          <a:endParaRPr lang="en-GB" sz="2200">
            <a:latin typeface="Overpass" panose="00000500000000000000" pitchFamily="2" charset="0"/>
          </a:endParaRPr>
        </a:p>
      </dgm:t>
    </dgm:pt>
    <dgm:pt modelId="{7FBA01F1-410B-4A0F-9284-E563E668EE3C}">
      <dgm:prSet phldrT="[Text]" custT="1"/>
      <dgm:spPr/>
      <dgm:t>
        <a:bodyPr/>
        <a:lstStyle/>
        <a:p>
          <a:r>
            <a:rPr lang="fr-CH" sz="2200" dirty="0">
              <a:latin typeface="Overpass" panose="00000500000000000000" pitchFamily="2" charset="0"/>
            </a:rPr>
            <a:t> </a:t>
          </a:r>
          <a:r>
            <a:rPr lang="es-ES" sz="2200" b="0" i="0" u="none" dirty="0"/>
            <a:t>Radiación ultravioleta (UV)</a:t>
          </a:r>
          <a:r>
            <a:rPr lang="en-US" sz="2200" b="0" i="0" dirty="0"/>
            <a:t>​</a:t>
          </a:r>
          <a:endParaRPr lang="en-GB" sz="2200" dirty="0">
            <a:latin typeface="Overpass" panose="00000500000000000000" pitchFamily="2" charset="0"/>
          </a:endParaRPr>
        </a:p>
      </dgm:t>
    </dgm:pt>
    <dgm:pt modelId="{5B807105-F695-453D-9540-52B8C93F2FDB}" type="sibTrans" cxnId="{5F9B3A84-A4D2-4934-9669-2E044F513BE7}">
      <dgm:prSet/>
      <dgm:spPr/>
      <dgm:t>
        <a:bodyPr/>
        <a:lstStyle/>
        <a:p>
          <a:endParaRPr lang="en-GB" sz="2200">
            <a:latin typeface="Overpass" panose="00000500000000000000" pitchFamily="2" charset="0"/>
          </a:endParaRPr>
        </a:p>
      </dgm:t>
    </dgm:pt>
    <dgm:pt modelId="{71D88F40-631F-4535-8933-36862571D416}" type="parTrans" cxnId="{5F9B3A84-A4D2-4934-9669-2E044F513BE7}">
      <dgm:prSet/>
      <dgm:spPr/>
      <dgm:t>
        <a:bodyPr/>
        <a:lstStyle/>
        <a:p>
          <a:endParaRPr lang="en-GB" sz="2200">
            <a:latin typeface="Overpass" panose="00000500000000000000" pitchFamily="2" charset="0"/>
          </a:endParaRPr>
        </a:p>
      </dgm:t>
    </dgm:pt>
    <dgm:pt modelId="{D56DC965-ABB1-4A2A-82AB-E4C46A826AD0}">
      <dgm:prSet phldrT="[Text]" custT="1"/>
      <dgm:spPr/>
      <dgm:t>
        <a:bodyPr/>
        <a:lstStyle/>
        <a:p>
          <a:r>
            <a:rPr lang="es-ES" sz="2200" b="0" i="0" u="none" dirty="0"/>
            <a:t>Fenómenos meteorológicos extremos</a:t>
          </a:r>
          <a:endParaRPr lang="en-GB" sz="2200" dirty="0">
            <a:latin typeface="Overpass" panose="00000500000000000000" pitchFamily="2" charset="0"/>
          </a:endParaRPr>
        </a:p>
      </dgm:t>
    </dgm:pt>
    <dgm:pt modelId="{E44B93D3-DE94-4A2A-89BC-C50C0EA0C6A5}" type="sibTrans" cxnId="{C7E998C8-624C-4A1B-9A07-EFFDCE7FAE13}">
      <dgm:prSet/>
      <dgm:spPr/>
      <dgm:t>
        <a:bodyPr/>
        <a:lstStyle/>
        <a:p>
          <a:endParaRPr lang="en-GB" sz="2200">
            <a:latin typeface="Overpass" panose="00000500000000000000" pitchFamily="2" charset="0"/>
          </a:endParaRPr>
        </a:p>
      </dgm:t>
    </dgm:pt>
    <dgm:pt modelId="{21B91E68-4AB7-4416-975A-FEA8C8987897}" type="parTrans" cxnId="{C7E998C8-624C-4A1B-9A07-EFFDCE7FAE13}">
      <dgm:prSet/>
      <dgm:spPr/>
      <dgm:t>
        <a:bodyPr/>
        <a:lstStyle/>
        <a:p>
          <a:endParaRPr lang="en-GB" sz="2200">
            <a:latin typeface="Overpass" panose="00000500000000000000" pitchFamily="2" charset="0"/>
          </a:endParaRPr>
        </a:p>
      </dgm:t>
    </dgm:pt>
    <dgm:pt modelId="{AA5AAB97-C79E-4999-A518-35F63A6FED05}">
      <dgm:prSet phldrT="[Text]" custT="1"/>
      <dgm:spPr/>
      <dgm:t>
        <a:bodyPr/>
        <a:lstStyle/>
        <a:p>
          <a:r>
            <a:rPr lang="es-ES" sz="2200" b="0" i="0" u="none" dirty="0"/>
            <a:t>Contaminación del aire</a:t>
          </a:r>
          <a:endParaRPr lang="en-GB" sz="2200" dirty="0">
            <a:latin typeface="Overpass" panose="00000500000000000000" pitchFamily="2" charset="0"/>
          </a:endParaRPr>
        </a:p>
      </dgm:t>
    </dgm:pt>
    <dgm:pt modelId="{DDA9E358-2D05-4C39-A10C-C8AEB3DED04A}" type="sibTrans" cxnId="{AC2A5ADD-FC11-43BB-B46D-18351B848A1A}">
      <dgm:prSet/>
      <dgm:spPr/>
      <dgm:t>
        <a:bodyPr/>
        <a:lstStyle/>
        <a:p>
          <a:endParaRPr lang="en-GB" sz="2200">
            <a:latin typeface="Overpass" panose="00000500000000000000" pitchFamily="2" charset="0"/>
          </a:endParaRPr>
        </a:p>
      </dgm:t>
    </dgm:pt>
    <dgm:pt modelId="{77475550-BBCD-49A1-B8D5-D739431E2EFD}" type="parTrans" cxnId="{AC2A5ADD-FC11-43BB-B46D-18351B848A1A}">
      <dgm:prSet/>
      <dgm:spPr/>
      <dgm:t>
        <a:bodyPr/>
        <a:lstStyle/>
        <a:p>
          <a:endParaRPr lang="en-GB" sz="2200">
            <a:latin typeface="Overpass" panose="00000500000000000000" pitchFamily="2" charset="0"/>
          </a:endParaRPr>
        </a:p>
      </dgm:t>
    </dgm:pt>
    <dgm:pt modelId="{C5D22A19-B85E-4721-A1E2-909FC9870DDC}">
      <dgm:prSet phldrT="[Text]" custT="1"/>
      <dgm:spPr/>
      <dgm:t>
        <a:bodyPr/>
        <a:lstStyle/>
        <a:p>
          <a:r>
            <a:rPr lang="es-ES" sz="2200" b="0" i="0" u="none" dirty="0"/>
            <a:t>Productos agroquímicos</a:t>
          </a:r>
          <a:endParaRPr lang="en-GB" sz="2200" noProof="0" dirty="0">
            <a:latin typeface="Overpass" panose="00000500000000000000" pitchFamily="2" charset="0"/>
          </a:endParaRPr>
        </a:p>
      </dgm:t>
    </dgm:pt>
    <dgm:pt modelId="{2C28AB47-EAD7-46B3-A604-A4EB77570818}" type="sibTrans" cxnId="{0977D65C-1D9E-44CC-B198-7A70304AF79D}">
      <dgm:prSet/>
      <dgm:spPr/>
      <dgm:t>
        <a:bodyPr/>
        <a:lstStyle/>
        <a:p>
          <a:endParaRPr lang="en-GB" sz="2200">
            <a:latin typeface="Overpass" panose="00000500000000000000" pitchFamily="2" charset="0"/>
          </a:endParaRPr>
        </a:p>
      </dgm:t>
    </dgm:pt>
    <dgm:pt modelId="{A74210FE-5698-4D5F-8A94-F20C4B96A61C}" type="parTrans" cxnId="{0977D65C-1D9E-44CC-B198-7A70304AF79D}">
      <dgm:prSet/>
      <dgm:spPr/>
      <dgm:t>
        <a:bodyPr/>
        <a:lstStyle/>
        <a:p>
          <a:endParaRPr lang="en-GB" sz="2200">
            <a:latin typeface="Overpass" panose="00000500000000000000" pitchFamily="2" charset="0"/>
          </a:endParaRPr>
        </a:p>
      </dgm:t>
    </dgm:pt>
    <dgm:pt modelId="{9D8C45FD-4B8E-4B70-A182-66EE685998A6}">
      <dgm:prSet phldrT="[Text]" custT="1"/>
      <dgm:spPr/>
      <dgm:t>
        <a:bodyPr/>
        <a:lstStyle/>
        <a:p>
          <a:r>
            <a:rPr lang="es-ES" sz="2200" b="0" i="0" u="none" dirty="0"/>
            <a:t>Enfermedades transmitidas por vectores</a:t>
          </a:r>
          <a:endParaRPr lang="en-GB" sz="2200" noProof="0" dirty="0">
            <a:latin typeface="Overpass" panose="00000500000000000000" pitchFamily="2" charset="0"/>
          </a:endParaRPr>
        </a:p>
      </dgm:t>
    </dgm:pt>
    <dgm:pt modelId="{DA304870-B771-4213-BD69-CEAB6FA21055}" type="sibTrans" cxnId="{085795CD-F0B3-44EB-A543-1F550646B88A}">
      <dgm:prSet/>
      <dgm:spPr/>
      <dgm:t>
        <a:bodyPr/>
        <a:lstStyle/>
        <a:p>
          <a:endParaRPr lang="en-GB" sz="2200">
            <a:latin typeface="Overpass" panose="00000500000000000000" pitchFamily="2" charset="0"/>
          </a:endParaRPr>
        </a:p>
      </dgm:t>
    </dgm:pt>
    <dgm:pt modelId="{BB591F5E-E6FD-43BD-BEB4-46E99D55B11D}" type="parTrans" cxnId="{085795CD-F0B3-44EB-A543-1F550646B88A}">
      <dgm:prSet/>
      <dgm:spPr/>
      <dgm:t>
        <a:bodyPr/>
        <a:lstStyle/>
        <a:p>
          <a:endParaRPr lang="en-GB" sz="2200">
            <a:latin typeface="Overpass" panose="00000500000000000000" pitchFamily="2" charset="0"/>
          </a:endParaRPr>
        </a:p>
      </dgm:t>
    </dgm:pt>
    <dgm:pt modelId="{35FE2D87-9139-4865-BC59-DA594D5DD035}" type="pres">
      <dgm:prSet presAssocID="{0710E742-B37C-40CE-A252-D03EF135003B}" presName="linearFlow" presStyleCnt="0">
        <dgm:presLayoutVars>
          <dgm:dir/>
          <dgm:resizeHandles val="exact"/>
        </dgm:presLayoutVars>
      </dgm:prSet>
      <dgm:spPr/>
    </dgm:pt>
    <dgm:pt modelId="{27DAFFD8-B39D-4A54-8395-F6F5806B2C75}" type="pres">
      <dgm:prSet presAssocID="{27A000C5-E894-494F-889D-850623FF8F26}" presName="composite" presStyleCnt="0"/>
      <dgm:spPr/>
    </dgm:pt>
    <dgm:pt modelId="{B89CD11F-2ACA-4CC8-9B6B-7DE63FC2DBB9}" type="pres">
      <dgm:prSet presAssocID="{27A000C5-E894-494F-889D-850623FF8F26}" presName="imgShp" presStyleLbl="fgImgPlace1" presStyleIdx="0" presStyleCnt="6"/>
      <dgm:spPr>
        <a:blipFill rotWithShape="1">
          <a:blip xmlns:r="http://schemas.openxmlformats.org/officeDocument/2006/relationships" r:embed="rId1">
            <a:duotone>
              <a:prstClr val="black"/>
              <a:srgbClr val="1E2DBE">
                <a:tint val="45000"/>
                <a:satMod val="400000"/>
              </a:srgbClr>
            </a:duotone>
            <a:extLst>
              <a:ext uri="{28A0092B-C50C-407E-A947-70E740481C1C}">
                <a14:useLocalDpi xmlns:a14="http://schemas.microsoft.com/office/drawing/2010/main" val="0"/>
              </a:ext>
            </a:extLst>
          </a:blip>
          <a:srcRect/>
          <a:stretch>
            <a:fillRect/>
          </a:stretch>
        </a:blipFill>
        <a:ln>
          <a:solidFill>
            <a:schemeClr val="accent1">
              <a:lumMod val="40000"/>
              <a:lumOff val="60000"/>
            </a:schemeClr>
          </a:solidFill>
        </a:ln>
      </dgm:spPr>
    </dgm:pt>
    <dgm:pt modelId="{E2581BB6-A799-46AB-847A-9E8E2AC09DA1}" type="pres">
      <dgm:prSet presAssocID="{27A000C5-E894-494F-889D-850623FF8F26}" presName="txShp" presStyleLbl="node1" presStyleIdx="0" presStyleCnt="6">
        <dgm:presLayoutVars>
          <dgm:bulletEnabled val="1"/>
        </dgm:presLayoutVars>
      </dgm:prSet>
      <dgm:spPr/>
    </dgm:pt>
    <dgm:pt modelId="{9599CF14-FB35-4431-86A0-6AF0E6E028A0}" type="pres">
      <dgm:prSet presAssocID="{A9629A7C-FCB7-4979-85DA-0A1097E19B2E}" presName="spacing" presStyleCnt="0"/>
      <dgm:spPr/>
    </dgm:pt>
    <dgm:pt modelId="{266C8D20-82AE-4620-9435-4DDACF9377B0}" type="pres">
      <dgm:prSet presAssocID="{7FBA01F1-410B-4A0F-9284-E563E668EE3C}" presName="composite" presStyleCnt="0"/>
      <dgm:spPr/>
    </dgm:pt>
    <dgm:pt modelId="{DAFC7077-51F2-4B21-8475-865DF8BFAF54}" type="pres">
      <dgm:prSet presAssocID="{7FBA01F1-410B-4A0F-9284-E563E668EE3C}" presName="imgShp" presStyleLbl="fgImgPlace1" presStyleIdx="1" presStyleCnt="6"/>
      <dgm:spPr>
        <a:blipFill rotWithShape="1">
          <a:blip xmlns:r="http://schemas.openxmlformats.org/officeDocument/2006/relationships" r:embed="rId2">
            <a:duotone>
              <a:prstClr val="black"/>
              <a:srgbClr val="1E2DBE">
                <a:tint val="45000"/>
                <a:satMod val="400000"/>
              </a:srgbClr>
            </a:duotone>
            <a:extLst>
              <a:ext uri="{28A0092B-C50C-407E-A947-70E740481C1C}">
                <a14:useLocalDpi xmlns:a14="http://schemas.microsoft.com/office/drawing/2010/main" val="0"/>
              </a:ext>
            </a:extLst>
          </a:blip>
          <a:srcRect/>
          <a:stretch>
            <a:fillRect/>
          </a:stretch>
        </a:blipFill>
        <a:ln>
          <a:solidFill>
            <a:schemeClr val="accent1">
              <a:lumMod val="40000"/>
              <a:lumOff val="60000"/>
            </a:schemeClr>
          </a:solidFill>
        </a:ln>
      </dgm:spPr>
    </dgm:pt>
    <dgm:pt modelId="{2040C94B-B119-4299-A191-D4C962037EC0}" type="pres">
      <dgm:prSet presAssocID="{7FBA01F1-410B-4A0F-9284-E563E668EE3C}" presName="txShp" presStyleLbl="node1" presStyleIdx="1" presStyleCnt="6">
        <dgm:presLayoutVars>
          <dgm:bulletEnabled val="1"/>
        </dgm:presLayoutVars>
      </dgm:prSet>
      <dgm:spPr/>
    </dgm:pt>
    <dgm:pt modelId="{30A41598-B27D-4519-9195-042AC0041E9E}" type="pres">
      <dgm:prSet presAssocID="{5B807105-F695-453D-9540-52B8C93F2FDB}" presName="spacing" presStyleCnt="0"/>
      <dgm:spPr/>
    </dgm:pt>
    <dgm:pt modelId="{1155DA0F-BF9E-4140-9109-0150B3F3036C}" type="pres">
      <dgm:prSet presAssocID="{D56DC965-ABB1-4A2A-82AB-E4C46A826AD0}" presName="composite" presStyleCnt="0"/>
      <dgm:spPr/>
    </dgm:pt>
    <dgm:pt modelId="{8552419C-BB25-436C-BA46-A87FFEE42AD9}" type="pres">
      <dgm:prSet presAssocID="{D56DC965-ABB1-4A2A-82AB-E4C46A826AD0}" presName="imgShp" presStyleLbl="fgImgPlace1" presStyleIdx="2" presStyleCnt="6"/>
      <dgm:spPr>
        <a:blipFill rotWithShape="1">
          <a:blip xmlns:r="http://schemas.openxmlformats.org/officeDocument/2006/relationships" r:embed="rId3">
            <a:duotone>
              <a:prstClr val="black"/>
              <a:srgbClr val="1E2DBE">
                <a:tint val="45000"/>
                <a:satMod val="400000"/>
              </a:srgbClr>
            </a:duotone>
            <a:extLst>
              <a:ext uri="{28A0092B-C50C-407E-A947-70E740481C1C}">
                <a14:useLocalDpi xmlns:a14="http://schemas.microsoft.com/office/drawing/2010/main" val="0"/>
              </a:ext>
            </a:extLst>
          </a:blip>
          <a:srcRect/>
          <a:stretch>
            <a:fillRect/>
          </a:stretch>
        </a:blipFill>
        <a:ln>
          <a:solidFill>
            <a:schemeClr val="accent1">
              <a:lumMod val="40000"/>
              <a:lumOff val="60000"/>
            </a:schemeClr>
          </a:solidFill>
        </a:ln>
      </dgm:spPr>
    </dgm:pt>
    <dgm:pt modelId="{173835F2-751F-4DEF-976A-691977B6D19E}" type="pres">
      <dgm:prSet presAssocID="{D56DC965-ABB1-4A2A-82AB-E4C46A826AD0}" presName="txShp" presStyleLbl="node1" presStyleIdx="2" presStyleCnt="6">
        <dgm:presLayoutVars>
          <dgm:bulletEnabled val="1"/>
        </dgm:presLayoutVars>
      </dgm:prSet>
      <dgm:spPr/>
    </dgm:pt>
    <dgm:pt modelId="{550789FA-28B3-4BA9-84FE-80FE9AEE83D0}" type="pres">
      <dgm:prSet presAssocID="{E44B93D3-DE94-4A2A-89BC-C50C0EA0C6A5}" presName="spacing" presStyleCnt="0"/>
      <dgm:spPr/>
    </dgm:pt>
    <dgm:pt modelId="{32966175-4D10-4AC4-BBD9-58AC8198951D}" type="pres">
      <dgm:prSet presAssocID="{AA5AAB97-C79E-4999-A518-35F63A6FED05}" presName="composite" presStyleCnt="0"/>
      <dgm:spPr/>
    </dgm:pt>
    <dgm:pt modelId="{35BBD21D-7310-4305-B15F-0BC4AF03DC67}" type="pres">
      <dgm:prSet presAssocID="{AA5AAB97-C79E-4999-A518-35F63A6FED05}" presName="imgShp" presStyleLbl="fgImgPlace1" presStyleIdx="3" presStyleCnt="6"/>
      <dgm:spPr>
        <a:blipFill rotWithShape="1">
          <a:blip xmlns:r="http://schemas.openxmlformats.org/officeDocument/2006/relationships" r:embed="rId4">
            <a:duotone>
              <a:prstClr val="black"/>
              <a:srgbClr val="1E2DBE">
                <a:tint val="45000"/>
                <a:satMod val="400000"/>
              </a:srgbClr>
            </a:duotone>
            <a:extLst>
              <a:ext uri="{28A0092B-C50C-407E-A947-70E740481C1C}">
                <a14:useLocalDpi xmlns:a14="http://schemas.microsoft.com/office/drawing/2010/main" val="0"/>
              </a:ext>
            </a:extLst>
          </a:blip>
          <a:srcRect/>
          <a:stretch>
            <a:fillRect/>
          </a:stretch>
        </a:blipFill>
        <a:ln>
          <a:solidFill>
            <a:schemeClr val="accent1">
              <a:lumMod val="40000"/>
              <a:lumOff val="60000"/>
            </a:schemeClr>
          </a:solidFill>
        </a:ln>
      </dgm:spPr>
    </dgm:pt>
    <dgm:pt modelId="{E81DB9DD-FCE6-479F-9101-B4A792739954}" type="pres">
      <dgm:prSet presAssocID="{AA5AAB97-C79E-4999-A518-35F63A6FED05}" presName="txShp" presStyleLbl="node1" presStyleIdx="3" presStyleCnt="6">
        <dgm:presLayoutVars>
          <dgm:bulletEnabled val="1"/>
        </dgm:presLayoutVars>
      </dgm:prSet>
      <dgm:spPr/>
    </dgm:pt>
    <dgm:pt modelId="{1727E8B7-0C03-47CE-9B35-E140A61E81BE}" type="pres">
      <dgm:prSet presAssocID="{DDA9E358-2D05-4C39-A10C-C8AEB3DED04A}" presName="spacing" presStyleCnt="0"/>
      <dgm:spPr/>
    </dgm:pt>
    <dgm:pt modelId="{6DACE5B1-B9D9-4FDB-B87C-8486DEC523A5}" type="pres">
      <dgm:prSet presAssocID="{9D8C45FD-4B8E-4B70-A182-66EE685998A6}" presName="composite" presStyleCnt="0"/>
      <dgm:spPr/>
    </dgm:pt>
    <dgm:pt modelId="{47F33036-F7BE-4D55-9030-166C23D37C48}" type="pres">
      <dgm:prSet presAssocID="{9D8C45FD-4B8E-4B70-A182-66EE685998A6}" presName="imgShp" presStyleLbl="fgImgPlace1" presStyleIdx="4" presStyleCnt="6"/>
      <dgm:spPr>
        <a:blipFill rotWithShape="1">
          <a:blip xmlns:r="http://schemas.openxmlformats.org/officeDocument/2006/relationships" r:embed="rId5">
            <a:duotone>
              <a:prstClr val="black"/>
              <a:srgbClr val="1E2DBE">
                <a:tint val="45000"/>
                <a:satMod val="400000"/>
              </a:srgbClr>
            </a:duotone>
            <a:extLst>
              <a:ext uri="{28A0092B-C50C-407E-A947-70E740481C1C}">
                <a14:useLocalDpi xmlns:a14="http://schemas.microsoft.com/office/drawing/2010/main" val="0"/>
              </a:ext>
            </a:extLst>
          </a:blip>
          <a:srcRect/>
          <a:stretch>
            <a:fillRect/>
          </a:stretch>
        </a:blipFill>
        <a:ln>
          <a:solidFill>
            <a:schemeClr val="accent1">
              <a:lumMod val="40000"/>
              <a:lumOff val="60000"/>
            </a:schemeClr>
          </a:solidFill>
        </a:ln>
      </dgm:spPr>
    </dgm:pt>
    <dgm:pt modelId="{43B2EB93-DAEB-4F7B-AED2-A7401FDC57EA}" type="pres">
      <dgm:prSet presAssocID="{9D8C45FD-4B8E-4B70-A182-66EE685998A6}" presName="txShp" presStyleLbl="node1" presStyleIdx="4" presStyleCnt="6">
        <dgm:presLayoutVars>
          <dgm:bulletEnabled val="1"/>
        </dgm:presLayoutVars>
      </dgm:prSet>
      <dgm:spPr/>
    </dgm:pt>
    <dgm:pt modelId="{3D6ACD66-FEF5-4C4D-978C-F5144DA4B840}" type="pres">
      <dgm:prSet presAssocID="{DA304870-B771-4213-BD69-CEAB6FA21055}" presName="spacing" presStyleCnt="0"/>
      <dgm:spPr/>
    </dgm:pt>
    <dgm:pt modelId="{172F3BBD-6E70-4E3D-8CA4-C357B8E163A5}" type="pres">
      <dgm:prSet presAssocID="{C5D22A19-B85E-4721-A1E2-909FC9870DDC}" presName="composite" presStyleCnt="0"/>
      <dgm:spPr/>
    </dgm:pt>
    <dgm:pt modelId="{C37BDD8E-C645-4EAB-8963-76345411212F}" type="pres">
      <dgm:prSet presAssocID="{C5D22A19-B85E-4721-A1E2-909FC9870DDC}" presName="imgShp" presStyleLbl="fgImgPlace1" presStyleIdx="5" presStyleCnt="6"/>
      <dgm:spPr>
        <a:blipFill rotWithShape="1">
          <a:blip xmlns:r="http://schemas.openxmlformats.org/officeDocument/2006/relationships" r:embed="rId6">
            <a:duotone>
              <a:prstClr val="black"/>
              <a:srgbClr val="1E2DBE">
                <a:tint val="45000"/>
                <a:satMod val="400000"/>
              </a:srgbClr>
            </a:duotone>
            <a:extLst>
              <a:ext uri="{28A0092B-C50C-407E-A947-70E740481C1C}">
                <a14:useLocalDpi xmlns:a14="http://schemas.microsoft.com/office/drawing/2010/main" val="0"/>
              </a:ext>
            </a:extLst>
          </a:blip>
          <a:srcRect/>
          <a:stretch>
            <a:fillRect/>
          </a:stretch>
        </a:blipFill>
        <a:ln>
          <a:solidFill>
            <a:schemeClr val="accent1">
              <a:lumMod val="40000"/>
              <a:lumOff val="60000"/>
            </a:schemeClr>
          </a:solidFill>
        </a:ln>
      </dgm:spPr>
    </dgm:pt>
    <dgm:pt modelId="{F823A106-1355-4498-9EEC-FB6E3316247B}" type="pres">
      <dgm:prSet presAssocID="{C5D22A19-B85E-4721-A1E2-909FC9870DDC}" presName="txShp" presStyleLbl="node1" presStyleIdx="5" presStyleCnt="6">
        <dgm:presLayoutVars>
          <dgm:bulletEnabled val="1"/>
        </dgm:presLayoutVars>
      </dgm:prSet>
      <dgm:spPr/>
    </dgm:pt>
  </dgm:ptLst>
  <dgm:cxnLst>
    <dgm:cxn modelId="{8A387832-8654-4502-8CCB-60AECF11A2A0}" type="presOf" srcId="{0710E742-B37C-40CE-A252-D03EF135003B}" destId="{35FE2D87-9139-4865-BC59-DA594D5DD035}" srcOrd="0" destOrd="0" presId="urn:microsoft.com/office/officeart/2005/8/layout/vList3"/>
    <dgm:cxn modelId="{0977D65C-1D9E-44CC-B198-7A70304AF79D}" srcId="{0710E742-B37C-40CE-A252-D03EF135003B}" destId="{C5D22A19-B85E-4721-A1E2-909FC9870DDC}" srcOrd="5" destOrd="0" parTransId="{A74210FE-5698-4D5F-8A94-F20C4B96A61C}" sibTransId="{2C28AB47-EAD7-46B3-A604-A4EB77570818}"/>
    <dgm:cxn modelId="{0E063344-BEBC-4182-A3F7-9BA73F39687A}" type="presOf" srcId="{27A000C5-E894-494F-889D-850623FF8F26}" destId="{E2581BB6-A799-46AB-847A-9E8E2AC09DA1}" srcOrd="0" destOrd="0" presId="urn:microsoft.com/office/officeart/2005/8/layout/vList3"/>
    <dgm:cxn modelId="{AE782B84-7C84-4FFC-8190-8B2CADDDEA4C}" type="presOf" srcId="{AA5AAB97-C79E-4999-A518-35F63A6FED05}" destId="{E81DB9DD-FCE6-479F-9101-B4A792739954}" srcOrd="0" destOrd="0" presId="urn:microsoft.com/office/officeart/2005/8/layout/vList3"/>
    <dgm:cxn modelId="{5F9B3A84-A4D2-4934-9669-2E044F513BE7}" srcId="{0710E742-B37C-40CE-A252-D03EF135003B}" destId="{7FBA01F1-410B-4A0F-9284-E563E668EE3C}" srcOrd="1" destOrd="0" parTransId="{71D88F40-631F-4535-8933-36862571D416}" sibTransId="{5B807105-F695-453D-9540-52B8C93F2FDB}"/>
    <dgm:cxn modelId="{FF1FE994-A368-4AD1-9999-7A0D4775D37F}" type="presOf" srcId="{D56DC965-ABB1-4A2A-82AB-E4C46A826AD0}" destId="{173835F2-751F-4DEF-976A-691977B6D19E}" srcOrd="0" destOrd="0" presId="urn:microsoft.com/office/officeart/2005/8/layout/vList3"/>
    <dgm:cxn modelId="{31A83D96-DE2E-4CA9-8020-B2E43B1218B6}" srcId="{0710E742-B37C-40CE-A252-D03EF135003B}" destId="{27A000C5-E894-494F-889D-850623FF8F26}" srcOrd="0" destOrd="0" parTransId="{78B5367C-2B30-4288-980F-67E9354C3E0E}" sibTransId="{A9629A7C-FCB7-4979-85DA-0A1097E19B2E}"/>
    <dgm:cxn modelId="{F642F7B1-4912-4D4A-A463-DAED3FA4B3A1}" type="presOf" srcId="{9D8C45FD-4B8E-4B70-A182-66EE685998A6}" destId="{43B2EB93-DAEB-4F7B-AED2-A7401FDC57EA}" srcOrd="0" destOrd="0" presId="urn:microsoft.com/office/officeart/2005/8/layout/vList3"/>
    <dgm:cxn modelId="{C7E998C8-624C-4A1B-9A07-EFFDCE7FAE13}" srcId="{0710E742-B37C-40CE-A252-D03EF135003B}" destId="{D56DC965-ABB1-4A2A-82AB-E4C46A826AD0}" srcOrd="2" destOrd="0" parTransId="{21B91E68-4AB7-4416-975A-FEA8C8987897}" sibTransId="{E44B93D3-DE94-4A2A-89BC-C50C0EA0C6A5}"/>
    <dgm:cxn modelId="{085795CD-F0B3-44EB-A543-1F550646B88A}" srcId="{0710E742-B37C-40CE-A252-D03EF135003B}" destId="{9D8C45FD-4B8E-4B70-A182-66EE685998A6}" srcOrd="4" destOrd="0" parTransId="{BB591F5E-E6FD-43BD-BEB4-46E99D55B11D}" sibTransId="{DA304870-B771-4213-BD69-CEAB6FA21055}"/>
    <dgm:cxn modelId="{AC2A5ADD-FC11-43BB-B46D-18351B848A1A}" srcId="{0710E742-B37C-40CE-A252-D03EF135003B}" destId="{AA5AAB97-C79E-4999-A518-35F63A6FED05}" srcOrd="3" destOrd="0" parTransId="{77475550-BBCD-49A1-B8D5-D739431E2EFD}" sibTransId="{DDA9E358-2D05-4C39-A10C-C8AEB3DED04A}"/>
    <dgm:cxn modelId="{EE54EAF4-3CBB-4B2F-BB87-6B675E9DC6DB}" type="presOf" srcId="{C5D22A19-B85E-4721-A1E2-909FC9870DDC}" destId="{F823A106-1355-4498-9EEC-FB6E3316247B}" srcOrd="0" destOrd="0" presId="urn:microsoft.com/office/officeart/2005/8/layout/vList3"/>
    <dgm:cxn modelId="{16DCACFE-7335-4D75-A159-642DF544E9C3}" type="presOf" srcId="{7FBA01F1-410B-4A0F-9284-E563E668EE3C}" destId="{2040C94B-B119-4299-A191-D4C962037EC0}" srcOrd="0" destOrd="0" presId="urn:microsoft.com/office/officeart/2005/8/layout/vList3"/>
    <dgm:cxn modelId="{C7768654-730D-4BC8-AAF9-6DBF91F8C461}" type="presParOf" srcId="{35FE2D87-9139-4865-BC59-DA594D5DD035}" destId="{27DAFFD8-B39D-4A54-8395-F6F5806B2C75}" srcOrd="0" destOrd="0" presId="urn:microsoft.com/office/officeart/2005/8/layout/vList3"/>
    <dgm:cxn modelId="{FB151915-0519-4196-A7FA-61DAC81F203C}" type="presParOf" srcId="{27DAFFD8-B39D-4A54-8395-F6F5806B2C75}" destId="{B89CD11F-2ACA-4CC8-9B6B-7DE63FC2DBB9}" srcOrd="0" destOrd="0" presId="urn:microsoft.com/office/officeart/2005/8/layout/vList3"/>
    <dgm:cxn modelId="{10FB2219-2174-4F07-A35F-6C43A21311FD}" type="presParOf" srcId="{27DAFFD8-B39D-4A54-8395-F6F5806B2C75}" destId="{E2581BB6-A799-46AB-847A-9E8E2AC09DA1}" srcOrd="1" destOrd="0" presId="urn:microsoft.com/office/officeart/2005/8/layout/vList3"/>
    <dgm:cxn modelId="{6E41129B-3D24-4415-A8D3-0B3ADE80A144}" type="presParOf" srcId="{35FE2D87-9139-4865-BC59-DA594D5DD035}" destId="{9599CF14-FB35-4431-86A0-6AF0E6E028A0}" srcOrd="1" destOrd="0" presId="urn:microsoft.com/office/officeart/2005/8/layout/vList3"/>
    <dgm:cxn modelId="{F91E307C-38BA-46A7-920E-931936C44938}" type="presParOf" srcId="{35FE2D87-9139-4865-BC59-DA594D5DD035}" destId="{266C8D20-82AE-4620-9435-4DDACF9377B0}" srcOrd="2" destOrd="0" presId="urn:microsoft.com/office/officeart/2005/8/layout/vList3"/>
    <dgm:cxn modelId="{DC9BE452-F167-479D-ADC4-E03A465115EE}" type="presParOf" srcId="{266C8D20-82AE-4620-9435-4DDACF9377B0}" destId="{DAFC7077-51F2-4B21-8475-865DF8BFAF54}" srcOrd="0" destOrd="0" presId="urn:microsoft.com/office/officeart/2005/8/layout/vList3"/>
    <dgm:cxn modelId="{3D1576B6-4973-461B-8AB1-B9BC86EE194C}" type="presParOf" srcId="{266C8D20-82AE-4620-9435-4DDACF9377B0}" destId="{2040C94B-B119-4299-A191-D4C962037EC0}" srcOrd="1" destOrd="0" presId="urn:microsoft.com/office/officeart/2005/8/layout/vList3"/>
    <dgm:cxn modelId="{01DE0AD7-94F5-44C0-8ACD-4EE665A1B5EC}" type="presParOf" srcId="{35FE2D87-9139-4865-BC59-DA594D5DD035}" destId="{30A41598-B27D-4519-9195-042AC0041E9E}" srcOrd="3" destOrd="0" presId="urn:microsoft.com/office/officeart/2005/8/layout/vList3"/>
    <dgm:cxn modelId="{B7507FFA-4B46-444F-A2A5-EEC0CDDACF07}" type="presParOf" srcId="{35FE2D87-9139-4865-BC59-DA594D5DD035}" destId="{1155DA0F-BF9E-4140-9109-0150B3F3036C}" srcOrd="4" destOrd="0" presId="urn:microsoft.com/office/officeart/2005/8/layout/vList3"/>
    <dgm:cxn modelId="{0236A27B-DCAC-424B-A841-AE61860E61D4}" type="presParOf" srcId="{1155DA0F-BF9E-4140-9109-0150B3F3036C}" destId="{8552419C-BB25-436C-BA46-A87FFEE42AD9}" srcOrd="0" destOrd="0" presId="urn:microsoft.com/office/officeart/2005/8/layout/vList3"/>
    <dgm:cxn modelId="{CF866715-009D-4FEC-88A8-BF3554850A3D}" type="presParOf" srcId="{1155DA0F-BF9E-4140-9109-0150B3F3036C}" destId="{173835F2-751F-4DEF-976A-691977B6D19E}" srcOrd="1" destOrd="0" presId="urn:microsoft.com/office/officeart/2005/8/layout/vList3"/>
    <dgm:cxn modelId="{E7EFDECA-FE35-4334-9817-D0D85D396897}" type="presParOf" srcId="{35FE2D87-9139-4865-BC59-DA594D5DD035}" destId="{550789FA-28B3-4BA9-84FE-80FE9AEE83D0}" srcOrd="5" destOrd="0" presId="urn:microsoft.com/office/officeart/2005/8/layout/vList3"/>
    <dgm:cxn modelId="{8295BEF1-5277-4B15-849C-C258B70C737A}" type="presParOf" srcId="{35FE2D87-9139-4865-BC59-DA594D5DD035}" destId="{32966175-4D10-4AC4-BBD9-58AC8198951D}" srcOrd="6" destOrd="0" presId="urn:microsoft.com/office/officeart/2005/8/layout/vList3"/>
    <dgm:cxn modelId="{B96E1549-1E32-4E69-AA07-0EE32B7AB402}" type="presParOf" srcId="{32966175-4D10-4AC4-BBD9-58AC8198951D}" destId="{35BBD21D-7310-4305-B15F-0BC4AF03DC67}" srcOrd="0" destOrd="0" presId="urn:microsoft.com/office/officeart/2005/8/layout/vList3"/>
    <dgm:cxn modelId="{9333D202-8B89-4D00-881C-AF0D439D4F15}" type="presParOf" srcId="{32966175-4D10-4AC4-BBD9-58AC8198951D}" destId="{E81DB9DD-FCE6-479F-9101-B4A792739954}" srcOrd="1" destOrd="0" presId="urn:microsoft.com/office/officeart/2005/8/layout/vList3"/>
    <dgm:cxn modelId="{633BA130-CC82-4138-8A98-5D4849724D64}" type="presParOf" srcId="{35FE2D87-9139-4865-BC59-DA594D5DD035}" destId="{1727E8B7-0C03-47CE-9B35-E140A61E81BE}" srcOrd="7" destOrd="0" presId="urn:microsoft.com/office/officeart/2005/8/layout/vList3"/>
    <dgm:cxn modelId="{4D9650B2-397F-4C94-AFB3-FFCEE28A1FCE}" type="presParOf" srcId="{35FE2D87-9139-4865-BC59-DA594D5DD035}" destId="{6DACE5B1-B9D9-4FDB-B87C-8486DEC523A5}" srcOrd="8" destOrd="0" presId="urn:microsoft.com/office/officeart/2005/8/layout/vList3"/>
    <dgm:cxn modelId="{1E9BD728-61D6-413F-A525-A1D4542942E2}" type="presParOf" srcId="{6DACE5B1-B9D9-4FDB-B87C-8486DEC523A5}" destId="{47F33036-F7BE-4D55-9030-166C23D37C48}" srcOrd="0" destOrd="0" presId="urn:microsoft.com/office/officeart/2005/8/layout/vList3"/>
    <dgm:cxn modelId="{822E4BDB-E689-409A-9090-6974FA12F4A4}" type="presParOf" srcId="{6DACE5B1-B9D9-4FDB-B87C-8486DEC523A5}" destId="{43B2EB93-DAEB-4F7B-AED2-A7401FDC57EA}" srcOrd="1" destOrd="0" presId="urn:microsoft.com/office/officeart/2005/8/layout/vList3"/>
    <dgm:cxn modelId="{3AD98CB4-E80D-498B-96F3-AB19A6E1D8A3}" type="presParOf" srcId="{35FE2D87-9139-4865-BC59-DA594D5DD035}" destId="{3D6ACD66-FEF5-4C4D-978C-F5144DA4B840}" srcOrd="9" destOrd="0" presId="urn:microsoft.com/office/officeart/2005/8/layout/vList3"/>
    <dgm:cxn modelId="{B527511B-4CB6-4108-A505-1AFB03A8C74A}" type="presParOf" srcId="{35FE2D87-9139-4865-BC59-DA594D5DD035}" destId="{172F3BBD-6E70-4E3D-8CA4-C357B8E163A5}" srcOrd="10" destOrd="0" presId="urn:microsoft.com/office/officeart/2005/8/layout/vList3"/>
    <dgm:cxn modelId="{9E488560-9F9F-46DE-8616-557F2174B85E}" type="presParOf" srcId="{172F3BBD-6E70-4E3D-8CA4-C357B8E163A5}" destId="{C37BDD8E-C645-4EAB-8963-76345411212F}" srcOrd="0" destOrd="0" presId="urn:microsoft.com/office/officeart/2005/8/layout/vList3"/>
    <dgm:cxn modelId="{4BC1AD97-8B40-417B-BE44-E3097D40D0C3}" type="presParOf" srcId="{172F3BBD-6E70-4E3D-8CA4-C357B8E163A5}" destId="{F823A106-1355-4498-9EEC-FB6E3316247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81BB6-A799-46AB-847A-9E8E2AC09DA1}">
      <dsp:nvSpPr>
        <dsp:cNvPr id="0" name=""/>
        <dsp:cNvSpPr/>
      </dsp:nvSpPr>
      <dsp:spPr>
        <a:xfrm rot="10800000">
          <a:off x="2214915" y="2406"/>
          <a:ext cx="8107680" cy="69102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722" tIns="83820" rIns="156464" bIns="83820" numCol="1" spcCol="1270" anchor="ctr" anchorCtr="0">
          <a:noAutofit/>
        </a:bodyPr>
        <a:lstStyle/>
        <a:p>
          <a:pPr marL="0" lvl="0" indent="0" algn="ctr" defTabSz="977900">
            <a:lnSpc>
              <a:spcPct val="90000"/>
            </a:lnSpc>
            <a:spcBef>
              <a:spcPct val="0"/>
            </a:spcBef>
            <a:spcAft>
              <a:spcPct val="35000"/>
            </a:spcAft>
            <a:buNone/>
          </a:pPr>
          <a:r>
            <a:rPr lang="es-ES" sz="2200" b="0" i="0" u="none" kern="1200" dirty="0"/>
            <a:t>Calor excesivo</a:t>
          </a:r>
          <a:r>
            <a:rPr lang="en-US" sz="2200" b="0" i="0" kern="1200" dirty="0"/>
            <a:t>​</a:t>
          </a:r>
          <a:endParaRPr lang="en-GB" sz="2200" kern="1200" dirty="0">
            <a:latin typeface="Overpass" panose="00000500000000000000" pitchFamily="2" charset="0"/>
          </a:endParaRPr>
        </a:p>
      </dsp:txBody>
      <dsp:txXfrm rot="10800000">
        <a:off x="2387671" y="2406"/>
        <a:ext cx="7934924" cy="691023"/>
      </dsp:txXfrm>
    </dsp:sp>
    <dsp:sp modelId="{B89CD11F-2ACA-4CC8-9B6B-7DE63FC2DBB9}">
      <dsp:nvSpPr>
        <dsp:cNvPr id="0" name=""/>
        <dsp:cNvSpPr/>
      </dsp:nvSpPr>
      <dsp:spPr>
        <a:xfrm>
          <a:off x="1869404" y="2406"/>
          <a:ext cx="691023" cy="691023"/>
        </a:xfrm>
        <a:prstGeom prst="ellipse">
          <a:avLst/>
        </a:prstGeom>
        <a:blipFill rotWithShape="1">
          <a:blip xmlns:r="http://schemas.openxmlformats.org/officeDocument/2006/relationships" r:embed="rId1">
            <a:duotone>
              <a:prstClr val="black"/>
              <a:srgbClr val="1E2DBE">
                <a:tint val="45000"/>
                <a:satMod val="400000"/>
              </a:srgbClr>
            </a:duotone>
            <a:extLst>
              <a:ext uri="{28A0092B-C50C-407E-A947-70E740481C1C}">
                <a14:useLocalDpi xmlns:a14="http://schemas.microsoft.com/office/drawing/2010/main" val="0"/>
              </a:ext>
            </a:extLst>
          </a:blip>
          <a:srcRect/>
          <a:stretch>
            <a:fillRect/>
          </a:stretch>
        </a:blip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 modelId="{2040C94B-B119-4299-A191-D4C962037EC0}">
      <dsp:nvSpPr>
        <dsp:cNvPr id="0" name=""/>
        <dsp:cNvSpPr/>
      </dsp:nvSpPr>
      <dsp:spPr>
        <a:xfrm rot="10800000">
          <a:off x="2214915" y="899706"/>
          <a:ext cx="8107680" cy="69102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722" tIns="83820" rIns="156464" bIns="83820" numCol="1" spcCol="1270" anchor="ctr" anchorCtr="0">
          <a:noAutofit/>
        </a:bodyPr>
        <a:lstStyle/>
        <a:p>
          <a:pPr marL="0" lvl="0" indent="0" algn="ctr" defTabSz="977900">
            <a:lnSpc>
              <a:spcPct val="90000"/>
            </a:lnSpc>
            <a:spcBef>
              <a:spcPct val="0"/>
            </a:spcBef>
            <a:spcAft>
              <a:spcPct val="35000"/>
            </a:spcAft>
            <a:buNone/>
          </a:pPr>
          <a:r>
            <a:rPr lang="fr-CH" sz="2200" kern="1200" dirty="0">
              <a:latin typeface="Overpass" panose="00000500000000000000" pitchFamily="2" charset="0"/>
            </a:rPr>
            <a:t> </a:t>
          </a:r>
          <a:r>
            <a:rPr lang="es-ES" sz="2200" b="0" i="0" u="none" kern="1200" dirty="0"/>
            <a:t>Radiación ultravioleta (UV)</a:t>
          </a:r>
          <a:r>
            <a:rPr lang="en-US" sz="2200" b="0" i="0" kern="1200" dirty="0"/>
            <a:t>​</a:t>
          </a:r>
          <a:endParaRPr lang="en-GB" sz="2200" kern="1200" dirty="0">
            <a:latin typeface="Overpass" panose="00000500000000000000" pitchFamily="2" charset="0"/>
          </a:endParaRPr>
        </a:p>
      </dsp:txBody>
      <dsp:txXfrm rot="10800000">
        <a:off x="2387671" y="899706"/>
        <a:ext cx="7934924" cy="691023"/>
      </dsp:txXfrm>
    </dsp:sp>
    <dsp:sp modelId="{DAFC7077-51F2-4B21-8475-865DF8BFAF54}">
      <dsp:nvSpPr>
        <dsp:cNvPr id="0" name=""/>
        <dsp:cNvSpPr/>
      </dsp:nvSpPr>
      <dsp:spPr>
        <a:xfrm>
          <a:off x="1869404" y="899706"/>
          <a:ext cx="691023" cy="691023"/>
        </a:xfrm>
        <a:prstGeom prst="ellipse">
          <a:avLst/>
        </a:prstGeom>
        <a:blipFill rotWithShape="1">
          <a:blip xmlns:r="http://schemas.openxmlformats.org/officeDocument/2006/relationships" r:embed="rId2">
            <a:duotone>
              <a:prstClr val="black"/>
              <a:srgbClr val="1E2DBE">
                <a:tint val="45000"/>
                <a:satMod val="400000"/>
              </a:srgbClr>
            </a:duotone>
            <a:extLst>
              <a:ext uri="{28A0092B-C50C-407E-A947-70E740481C1C}">
                <a14:useLocalDpi xmlns:a14="http://schemas.microsoft.com/office/drawing/2010/main" val="0"/>
              </a:ext>
            </a:extLst>
          </a:blip>
          <a:srcRect/>
          <a:stretch>
            <a:fillRect/>
          </a:stretch>
        </a:blip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 modelId="{173835F2-751F-4DEF-976A-691977B6D19E}">
      <dsp:nvSpPr>
        <dsp:cNvPr id="0" name=""/>
        <dsp:cNvSpPr/>
      </dsp:nvSpPr>
      <dsp:spPr>
        <a:xfrm rot="10800000">
          <a:off x="2214915" y="1797006"/>
          <a:ext cx="8107680" cy="69102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722" tIns="83820" rIns="156464" bIns="83820" numCol="1" spcCol="1270" anchor="ctr" anchorCtr="0">
          <a:noAutofit/>
        </a:bodyPr>
        <a:lstStyle/>
        <a:p>
          <a:pPr marL="0" lvl="0" indent="0" algn="ctr" defTabSz="977900">
            <a:lnSpc>
              <a:spcPct val="90000"/>
            </a:lnSpc>
            <a:spcBef>
              <a:spcPct val="0"/>
            </a:spcBef>
            <a:spcAft>
              <a:spcPct val="35000"/>
            </a:spcAft>
            <a:buNone/>
          </a:pPr>
          <a:r>
            <a:rPr lang="es-ES" sz="2200" b="0" i="0" u="none" kern="1200" dirty="0"/>
            <a:t>Fenómenos meteorológicos extremos</a:t>
          </a:r>
          <a:endParaRPr lang="en-GB" sz="2200" kern="1200" dirty="0">
            <a:latin typeface="Overpass" panose="00000500000000000000" pitchFamily="2" charset="0"/>
          </a:endParaRPr>
        </a:p>
      </dsp:txBody>
      <dsp:txXfrm rot="10800000">
        <a:off x="2387671" y="1797006"/>
        <a:ext cx="7934924" cy="691023"/>
      </dsp:txXfrm>
    </dsp:sp>
    <dsp:sp modelId="{8552419C-BB25-436C-BA46-A87FFEE42AD9}">
      <dsp:nvSpPr>
        <dsp:cNvPr id="0" name=""/>
        <dsp:cNvSpPr/>
      </dsp:nvSpPr>
      <dsp:spPr>
        <a:xfrm>
          <a:off x="1869404" y="1797006"/>
          <a:ext cx="691023" cy="691023"/>
        </a:xfrm>
        <a:prstGeom prst="ellipse">
          <a:avLst/>
        </a:prstGeom>
        <a:blipFill rotWithShape="1">
          <a:blip xmlns:r="http://schemas.openxmlformats.org/officeDocument/2006/relationships" r:embed="rId3">
            <a:duotone>
              <a:prstClr val="black"/>
              <a:srgbClr val="1E2DBE">
                <a:tint val="45000"/>
                <a:satMod val="400000"/>
              </a:srgbClr>
            </a:duotone>
            <a:extLst>
              <a:ext uri="{28A0092B-C50C-407E-A947-70E740481C1C}">
                <a14:useLocalDpi xmlns:a14="http://schemas.microsoft.com/office/drawing/2010/main" val="0"/>
              </a:ext>
            </a:extLst>
          </a:blip>
          <a:srcRect/>
          <a:stretch>
            <a:fillRect/>
          </a:stretch>
        </a:blip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 modelId="{E81DB9DD-FCE6-479F-9101-B4A792739954}">
      <dsp:nvSpPr>
        <dsp:cNvPr id="0" name=""/>
        <dsp:cNvSpPr/>
      </dsp:nvSpPr>
      <dsp:spPr>
        <a:xfrm rot="10800000">
          <a:off x="2214915" y="2694305"/>
          <a:ext cx="8107680" cy="69102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722" tIns="83820" rIns="156464" bIns="83820" numCol="1" spcCol="1270" anchor="ctr" anchorCtr="0">
          <a:noAutofit/>
        </a:bodyPr>
        <a:lstStyle/>
        <a:p>
          <a:pPr marL="0" lvl="0" indent="0" algn="ctr" defTabSz="977900">
            <a:lnSpc>
              <a:spcPct val="90000"/>
            </a:lnSpc>
            <a:spcBef>
              <a:spcPct val="0"/>
            </a:spcBef>
            <a:spcAft>
              <a:spcPct val="35000"/>
            </a:spcAft>
            <a:buNone/>
          </a:pPr>
          <a:r>
            <a:rPr lang="es-ES" sz="2200" b="0" i="0" u="none" kern="1200" dirty="0"/>
            <a:t>Contaminación del aire</a:t>
          </a:r>
          <a:endParaRPr lang="en-GB" sz="2200" kern="1200" dirty="0">
            <a:latin typeface="Overpass" panose="00000500000000000000" pitchFamily="2" charset="0"/>
          </a:endParaRPr>
        </a:p>
      </dsp:txBody>
      <dsp:txXfrm rot="10800000">
        <a:off x="2387671" y="2694305"/>
        <a:ext cx="7934924" cy="691023"/>
      </dsp:txXfrm>
    </dsp:sp>
    <dsp:sp modelId="{35BBD21D-7310-4305-B15F-0BC4AF03DC67}">
      <dsp:nvSpPr>
        <dsp:cNvPr id="0" name=""/>
        <dsp:cNvSpPr/>
      </dsp:nvSpPr>
      <dsp:spPr>
        <a:xfrm>
          <a:off x="1869404" y="2694305"/>
          <a:ext cx="691023" cy="691023"/>
        </a:xfrm>
        <a:prstGeom prst="ellipse">
          <a:avLst/>
        </a:prstGeom>
        <a:blipFill rotWithShape="1">
          <a:blip xmlns:r="http://schemas.openxmlformats.org/officeDocument/2006/relationships" r:embed="rId4">
            <a:duotone>
              <a:prstClr val="black"/>
              <a:srgbClr val="1E2DBE">
                <a:tint val="45000"/>
                <a:satMod val="400000"/>
              </a:srgbClr>
            </a:duotone>
            <a:extLst>
              <a:ext uri="{28A0092B-C50C-407E-A947-70E740481C1C}">
                <a14:useLocalDpi xmlns:a14="http://schemas.microsoft.com/office/drawing/2010/main" val="0"/>
              </a:ext>
            </a:extLst>
          </a:blip>
          <a:srcRect/>
          <a:stretch>
            <a:fillRect/>
          </a:stretch>
        </a:blip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 modelId="{43B2EB93-DAEB-4F7B-AED2-A7401FDC57EA}">
      <dsp:nvSpPr>
        <dsp:cNvPr id="0" name=""/>
        <dsp:cNvSpPr/>
      </dsp:nvSpPr>
      <dsp:spPr>
        <a:xfrm rot="10800000">
          <a:off x="2214915" y="3591605"/>
          <a:ext cx="8107680" cy="69102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722" tIns="83820" rIns="156464" bIns="83820" numCol="1" spcCol="1270" anchor="ctr" anchorCtr="0">
          <a:noAutofit/>
        </a:bodyPr>
        <a:lstStyle/>
        <a:p>
          <a:pPr marL="0" lvl="0" indent="0" algn="ctr" defTabSz="977900">
            <a:lnSpc>
              <a:spcPct val="90000"/>
            </a:lnSpc>
            <a:spcBef>
              <a:spcPct val="0"/>
            </a:spcBef>
            <a:spcAft>
              <a:spcPct val="35000"/>
            </a:spcAft>
            <a:buNone/>
          </a:pPr>
          <a:r>
            <a:rPr lang="es-ES" sz="2200" b="0" i="0" u="none" kern="1200" dirty="0"/>
            <a:t>Enfermedades transmitidas por vectores</a:t>
          </a:r>
          <a:endParaRPr lang="en-GB" sz="2200" kern="1200" noProof="0" dirty="0">
            <a:latin typeface="Overpass" panose="00000500000000000000" pitchFamily="2" charset="0"/>
          </a:endParaRPr>
        </a:p>
      </dsp:txBody>
      <dsp:txXfrm rot="10800000">
        <a:off x="2387671" y="3591605"/>
        <a:ext cx="7934924" cy="691023"/>
      </dsp:txXfrm>
    </dsp:sp>
    <dsp:sp modelId="{47F33036-F7BE-4D55-9030-166C23D37C48}">
      <dsp:nvSpPr>
        <dsp:cNvPr id="0" name=""/>
        <dsp:cNvSpPr/>
      </dsp:nvSpPr>
      <dsp:spPr>
        <a:xfrm>
          <a:off x="1869404" y="3591605"/>
          <a:ext cx="691023" cy="691023"/>
        </a:xfrm>
        <a:prstGeom prst="ellipse">
          <a:avLst/>
        </a:prstGeom>
        <a:blipFill rotWithShape="1">
          <a:blip xmlns:r="http://schemas.openxmlformats.org/officeDocument/2006/relationships" r:embed="rId5">
            <a:duotone>
              <a:prstClr val="black"/>
              <a:srgbClr val="1E2DBE">
                <a:tint val="45000"/>
                <a:satMod val="400000"/>
              </a:srgbClr>
            </a:duotone>
            <a:extLst>
              <a:ext uri="{28A0092B-C50C-407E-A947-70E740481C1C}">
                <a14:useLocalDpi xmlns:a14="http://schemas.microsoft.com/office/drawing/2010/main" val="0"/>
              </a:ext>
            </a:extLst>
          </a:blip>
          <a:srcRect/>
          <a:stretch>
            <a:fillRect/>
          </a:stretch>
        </a:blip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 modelId="{F823A106-1355-4498-9EEC-FB6E3316247B}">
      <dsp:nvSpPr>
        <dsp:cNvPr id="0" name=""/>
        <dsp:cNvSpPr/>
      </dsp:nvSpPr>
      <dsp:spPr>
        <a:xfrm rot="10800000">
          <a:off x="2214915" y="4488905"/>
          <a:ext cx="8107680" cy="69102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722" tIns="83820" rIns="156464" bIns="83820" numCol="1" spcCol="1270" anchor="ctr" anchorCtr="0">
          <a:noAutofit/>
        </a:bodyPr>
        <a:lstStyle/>
        <a:p>
          <a:pPr marL="0" lvl="0" indent="0" algn="ctr" defTabSz="977900">
            <a:lnSpc>
              <a:spcPct val="90000"/>
            </a:lnSpc>
            <a:spcBef>
              <a:spcPct val="0"/>
            </a:spcBef>
            <a:spcAft>
              <a:spcPct val="35000"/>
            </a:spcAft>
            <a:buNone/>
          </a:pPr>
          <a:r>
            <a:rPr lang="es-ES" sz="2200" b="0" i="0" u="none" kern="1200" dirty="0"/>
            <a:t>Productos agroquímicos</a:t>
          </a:r>
          <a:endParaRPr lang="en-GB" sz="2200" kern="1200" noProof="0" dirty="0">
            <a:latin typeface="Overpass" panose="00000500000000000000" pitchFamily="2" charset="0"/>
          </a:endParaRPr>
        </a:p>
      </dsp:txBody>
      <dsp:txXfrm rot="10800000">
        <a:off x="2387671" y="4488905"/>
        <a:ext cx="7934924" cy="691023"/>
      </dsp:txXfrm>
    </dsp:sp>
    <dsp:sp modelId="{C37BDD8E-C645-4EAB-8963-76345411212F}">
      <dsp:nvSpPr>
        <dsp:cNvPr id="0" name=""/>
        <dsp:cNvSpPr/>
      </dsp:nvSpPr>
      <dsp:spPr>
        <a:xfrm>
          <a:off x="1869404" y="4488905"/>
          <a:ext cx="691023" cy="691023"/>
        </a:xfrm>
        <a:prstGeom prst="ellipse">
          <a:avLst/>
        </a:prstGeom>
        <a:blipFill rotWithShape="1">
          <a:blip xmlns:r="http://schemas.openxmlformats.org/officeDocument/2006/relationships" r:embed="rId6">
            <a:duotone>
              <a:prstClr val="black"/>
              <a:srgbClr val="1E2DBE">
                <a:tint val="45000"/>
                <a:satMod val="400000"/>
              </a:srgbClr>
            </a:duotone>
            <a:extLst>
              <a:ext uri="{28A0092B-C50C-407E-A947-70E740481C1C}">
                <a14:useLocalDpi xmlns:a14="http://schemas.microsoft.com/office/drawing/2010/main" val="0"/>
              </a:ext>
            </a:extLst>
          </a:blip>
          <a:srcRect/>
          <a:stretch>
            <a:fillRect/>
          </a:stretch>
        </a:blip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E49E1C-4BE8-4FC4-B6D8-6931C7A70E0E}" type="datetimeFigureOut">
              <a:rPr lang="en-GB" smtClean="0"/>
              <a:t>08/04/2024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63B818-4D2C-4DC4-BADA-D980990D78DF}" type="slidenum">
              <a:rPr lang="en-GB" smtClean="0"/>
              <a:t>‹#›</a:t>
            </a:fld>
            <a:endParaRPr lang="en-GB"/>
          </a:p>
        </p:txBody>
      </p:sp>
    </p:spTree>
    <p:extLst>
      <p:ext uri="{BB962C8B-B14F-4D97-AF65-F5344CB8AC3E}">
        <p14:creationId xmlns:p14="http://schemas.microsoft.com/office/powerpoint/2010/main" val="1415305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5"/>
          </p:nvPr>
        </p:nvSpPr>
        <p:spPr/>
        <p:txBody>
          <a:bodyPr/>
          <a:lstStyle/>
          <a:p>
            <a:fld id="{D963B818-4D2C-4DC4-BADA-D980990D78DF}" type="slidenum">
              <a:rPr lang="en-GB" smtClean="0"/>
              <a:t>16</a:t>
            </a:fld>
            <a:endParaRPr lang="en-GB"/>
          </a:p>
        </p:txBody>
      </p:sp>
    </p:spTree>
    <p:extLst>
      <p:ext uri="{BB962C8B-B14F-4D97-AF65-F5344CB8AC3E}">
        <p14:creationId xmlns:p14="http://schemas.microsoft.com/office/powerpoint/2010/main" val="3736892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963B818-4D2C-4DC4-BADA-D980990D78DF}" type="slidenum">
              <a:rPr lang="en-GB" smtClean="0"/>
              <a:t>24</a:t>
            </a:fld>
            <a:endParaRPr lang="en-GB"/>
          </a:p>
        </p:txBody>
      </p:sp>
    </p:spTree>
    <p:extLst>
      <p:ext uri="{BB962C8B-B14F-4D97-AF65-F5344CB8AC3E}">
        <p14:creationId xmlns:p14="http://schemas.microsoft.com/office/powerpoint/2010/main" val="38957698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s-ES" noProof="0" dirty="0" err="1"/>
              <a:t>Click</a:t>
            </a:r>
            <a:r>
              <a:rPr lang="es-ES" noProof="0" dirty="0"/>
              <a:t> </a:t>
            </a:r>
            <a:r>
              <a:rPr lang="es-ES" noProof="0" dirty="0" err="1"/>
              <a:t>to</a:t>
            </a:r>
            <a:r>
              <a:rPr lang="es-ES" noProof="0" dirty="0"/>
              <a:t> </a:t>
            </a:r>
            <a:r>
              <a:rPr lang="es-ES" noProof="0" dirty="0" err="1"/>
              <a:t>edit</a:t>
            </a:r>
            <a:r>
              <a:rPr lang="es-ES" noProof="0" dirty="0"/>
              <a:t> Master </a:t>
            </a:r>
            <a:r>
              <a:rPr lang="es-ES" noProof="0" dirty="0" err="1"/>
              <a:t>title</a:t>
            </a:r>
            <a:r>
              <a:rPr lang="es-ES" noProof="0" dirty="0"/>
              <a:t> </a:t>
            </a:r>
            <a:r>
              <a:rPr lang="es-ES" noProof="0" dirty="0" err="1"/>
              <a:t>style</a:t>
            </a:r>
            <a:endParaRPr lang="es-ES" noProof="0" dirty="0"/>
          </a:p>
        </p:txBody>
      </p:sp>
      <p:sp>
        <p:nvSpPr>
          <p:cNvPr id="3" name="Content Placeholder 2"/>
          <p:cNvSpPr>
            <a:spLocks noGrp="1"/>
          </p:cNvSpPr>
          <p:nvPr>
            <p:ph idx="1"/>
          </p:nvPr>
        </p:nvSpPr>
        <p:spPr>
          <a:xfrm>
            <a:off x="346635" y="1775637"/>
            <a:ext cx="11522636" cy="4608364"/>
          </a:xfrm>
        </p:spPr>
        <p:txBody>
          <a:bodyPr/>
          <a:lstStyle>
            <a:lvl1pPr>
              <a:defRPr sz="1800"/>
            </a:lvl1pPr>
            <a:lvl2pPr>
              <a:defRPr sz="1800"/>
            </a:lvl2pPr>
            <a:lvl3pPr marL="252000" indent="-252000">
              <a:defRPr sz="1800"/>
            </a:lvl3pPr>
            <a:lvl4pPr>
              <a:defRPr sz="1600"/>
            </a:lvl4pPr>
            <a:lvl5pPr>
              <a:defRPr sz="1600"/>
            </a:lvl5pPr>
          </a:lstStyle>
          <a:p>
            <a:pPr lvl="0"/>
            <a:r>
              <a:rPr lang="es-ES" noProof="0" dirty="0" err="1"/>
              <a:t>Click</a:t>
            </a:r>
            <a:r>
              <a:rPr lang="es-ES" noProof="0" dirty="0"/>
              <a:t> </a:t>
            </a:r>
            <a:r>
              <a:rPr lang="es-ES" noProof="0" dirty="0" err="1"/>
              <a:t>to</a:t>
            </a:r>
            <a:r>
              <a:rPr lang="es-ES" noProof="0" dirty="0"/>
              <a:t> </a:t>
            </a:r>
            <a:r>
              <a:rPr lang="es-ES" noProof="0" dirty="0" err="1"/>
              <a:t>edit</a:t>
            </a:r>
            <a:r>
              <a:rPr lang="es-ES" noProof="0" dirty="0"/>
              <a:t> Master </a:t>
            </a:r>
            <a:r>
              <a:rPr lang="es-ES" noProof="0" dirty="0" err="1"/>
              <a:t>text</a:t>
            </a:r>
            <a:r>
              <a:rPr lang="es-ES" noProof="0" dirty="0"/>
              <a:t> </a:t>
            </a:r>
            <a:r>
              <a:rPr lang="es-ES" noProof="0" dirty="0" err="1"/>
              <a:t>styles</a:t>
            </a:r>
            <a:endParaRPr lang="es-ES" noProof="0" dirty="0"/>
          </a:p>
          <a:p>
            <a:pPr lvl="1"/>
            <a:r>
              <a:rPr lang="es-ES" noProof="0" dirty="0" err="1"/>
              <a:t>Second</a:t>
            </a:r>
            <a:r>
              <a:rPr lang="es-ES" noProof="0" dirty="0"/>
              <a:t> </a:t>
            </a:r>
            <a:r>
              <a:rPr lang="es-ES" noProof="0" dirty="0" err="1"/>
              <a:t>level</a:t>
            </a:r>
            <a:endParaRPr lang="es-ES" noProof="0" dirty="0"/>
          </a:p>
          <a:p>
            <a:pPr lvl="2"/>
            <a:r>
              <a:rPr lang="es-ES" noProof="0" dirty="0" err="1"/>
              <a:t>Third</a:t>
            </a:r>
            <a:r>
              <a:rPr lang="es-ES" noProof="0" dirty="0"/>
              <a:t> </a:t>
            </a:r>
            <a:r>
              <a:rPr lang="es-ES" noProof="0" dirty="0" err="1"/>
              <a:t>level</a:t>
            </a:r>
            <a:endParaRPr lang="es-ES" noProof="0" dirty="0"/>
          </a:p>
          <a:p>
            <a:pPr lvl="3"/>
            <a:r>
              <a:rPr lang="es-ES" noProof="0" dirty="0" err="1"/>
              <a:t>Fourth</a:t>
            </a:r>
            <a:r>
              <a:rPr lang="es-ES" noProof="0" dirty="0"/>
              <a:t> </a:t>
            </a:r>
            <a:r>
              <a:rPr lang="es-ES" noProof="0" dirty="0" err="1"/>
              <a:t>level</a:t>
            </a:r>
            <a:endParaRPr lang="es-ES" noProof="0" dirty="0"/>
          </a:p>
          <a:p>
            <a:pPr lvl="4"/>
            <a:r>
              <a:rPr lang="es-ES" noProof="0" dirty="0" err="1"/>
              <a:t>Fifth</a:t>
            </a:r>
            <a:r>
              <a:rPr lang="es-ES" noProof="0" dirty="0"/>
              <a:t> </a:t>
            </a:r>
            <a:r>
              <a:rPr lang="es-ES" noProof="0" dirty="0" err="1"/>
              <a:t>level</a:t>
            </a:r>
            <a:endParaRPr lang="es-ES" noProof="0" dirty="0"/>
          </a:p>
        </p:txBody>
      </p:sp>
      <p:pic>
        <p:nvPicPr>
          <p:cNvPr id="8" name="Picture 7" descr="A yellow triangle with white and blue triangles&#10;&#10;Description automatically generated">
            <a:extLst>
              <a:ext uri="{FF2B5EF4-FFF2-40B4-BE49-F238E27FC236}">
                <a16:creationId xmlns:a16="http://schemas.microsoft.com/office/drawing/2014/main" id="{4530FB2B-C467-1D34-E814-655B19A737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8922" y="61472"/>
            <a:ext cx="1236228" cy="1236228"/>
          </a:xfrm>
          <a:prstGeom prst="rect">
            <a:avLst/>
          </a:prstGeom>
        </p:spPr>
      </p:pic>
      <p:sp>
        <p:nvSpPr>
          <p:cNvPr id="10" name="Slide Number Placeholder 5">
            <a:extLst>
              <a:ext uri="{FF2B5EF4-FFF2-40B4-BE49-F238E27FC236}">
                <a16:creationId xmlns:a16="http://schemas.microsoft.com/office/drawing/2014/main" id="{B73302EA-220C-E144-89DB-0AEF6889EA7F}"/>
              </a:ext>
            </a:extLst>
          </p:cNvPr>
          <p:cNvSpPr>
            <a:spLocks noGrp="1"/>
          </p:cNvSpPr>
          <p:nvPr>
            <p:ph type="sldNum" sz="quarter" idx="4"/>
          </p:nvPr>
        </p:nvSpPr>
        <p:spPr>
          <a:xfrm>
            <a:off x="341718" y="6497183"/>
            <a:ext cx="672000" cy="231535"/>
          </a:xfrm>
          <a:prstGeom prst="rect">
            <a:avLst/>
          </a:prstGeom>
        </p:spPr>
        <p:txBody>
          <a:bodyPr/>
          <a:lstStyle>
            <a:lvl1pPr algn="l">
              <a:defRPr sz="1200">
                <a:solidFill>
                  <a:schemeClr val="accent1"/>
                </a:solidFill>
                <a:latin typeface="Overpass" panose="00000500000000000000" pitchFamily="2" charset="0"/>
              </a:defRPr>
            </a:lvl1pPr>
          </a:lstStyle>
          <a:p>
            <a:fld id="{DE6AFE15-C2E9-4D24-B4CA-F486C059A54B}" type="slidenum">
              <a:rPr lang="en-GB" smtClean="0"/>
              <a:pPr/>
              <a:t>‹#›</a:t>
            </a:fld>
            <a:endParaRPr lang="en-GB"/>
          </a:p>
        </p:txBody>
      </p:sp>
    </p:spTree>
    <p:extLst>
      <p:ext uri="{BB962C8B-B14F-4D97-AF65-F5344CB8AC3E}">
        <p14:creationId xmlns:p14="http://schemas.microsoft.com/office/powerpoint/2010/main" val="4173868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47721B4-4659-5C97-66E9-45A8089AEF5E}"/>
              </a:ext>
            </a:extLst>
          </p:cNvPr>
          <p:cNvSpPr>
            <a:spLocks noGrp="1"/>
          </p:cNvSpPr>
          <p:nvPr>
            <p:ph type="dt" sz="half" idx="10"/>
          </p:nvPr>
        </p:nvSpPr>
        <p:spPr/>
        <p:txBody>
          <a:bodyPr/>
          <a:lstStyle/>
          <a:p>
            <a:endParaRPr lang="en-GB" dirty="0"/>
          </a:p>
        </p:txBody>
      </p:sp>
      <p:pic>
        <p:nvPicPr>
          <p:cNvPr id="3" name="Picture 2" descr="A tractor in a field and a factory&#10;&#10;Description automatically generated">
            <a:extLst>
              <a:ext uri="{FF2B5EF4-FFF2-40B4-BE49-F238E27FC236}">
                <a16:creationId xmlns:a16="http://schemas.microsoft.com/office/drawing/2014/main" id="{A3804283-9DC7-4E76-220D-640F75E1C8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4726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1261A-7AD2-F576-9832-DAE7EA38FDC4}"/>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C5ED515B-0BC5-38CB-EE3A-F32BC37146B8}"/>
              </a:ext>
            </a:extLst>
          </p:cNvPr>
          <p:cNvSpPr>
            <a:spLocks noGrp="1"/>
          </p:cNvSpPr>
          <p:nvPr>
            <p:ph type="ftr" sz="quarter" idx="10"/>
          </p:nvPr>
        </p:nvSpPr>
        <p:spPr>
          <a:xfrm>
            <a:off x="341718" y="6545811"/>
            <a:ext cx="5605463" cy="180000"/>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FBD393D2-E1E3-017C-D0CF-AFF27A9D9CA2}"/>
              </a:ext>
            </a:extLst>
          </p:cNvPr>
          <p:cNvSpPr>
            <a:spLocks noGrp="1"/>
          </p:cNvSpPr>
          <p:nvPr>
            <p:ph type="sldNum" sz="quarter" idx="11"/>
          </p:nvPr>
        </p:nvSpPr>
        <p:spPr/>
        <p:txBody>
          <a:bodyPr/>
          <a:lstStyle/>
          <a:p>
            <a:fld id="{DE6AFE15-C2E9-4D24-B4CA-F486C059A54B}" type="slidenum">
              <a:rPr lang="en-GB" smtClean="0"/>
              <a:t>‹#›</a:t>
            </a:fld>
            <a:endParaRPr lang="en-GB"/>
          </a:p>
        </p:txBody>
      </p:sp>
      <p:pic>
        <p:nvPicPr>
          <p:cNvPr id="6" name="Picture 5" descr="A tractor and factory&#10;&#10;Description automatically generated with medium confidence">
            <a:extLst>
              <a:ext uri="{FF2B5EF4-FFF2-40B4-BE49-F238E27FC236}">
                <a16:creationId xmlns:a16="http://schemas.microsoft.com/office/drawing/2014/main" id="{9D199890-B7BD-B26F-3605-E2557EB113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5">
            <a:extLst>
              <a:ext uri="{FF2B5EF4-FFF2-40B4-BE49-F238E27FC236}">
                <a16:creationId xmlns:a16="http://schemas.microsoft.com/office/drawing/2014/main" id="{B0145479-A152-1E5E-5D25-034507FB6868}"/>
              </a:ext>
            </a:extLst>
          </p:cNvPr>
          <p:cNvSpPr txBox="1">
            <a:spLocks/>
          </p:cNvSpPr>
          <p:nvPr userDrawn="1"/>
        </p:nvSpPr>
        <p:spPr>
          <a:xfrm>
            <a:off x="8044838" y="4503866"/>
            <a:ext cx="2193443" cy="608525"/>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3300" b="1" kern="1200">
                <a:solidFill>
                  <a:schemeClr val="tx1"/>
                </a:solidFill>
                <a:latin typeface="Overpass" panose="00000500000000000000" pitchFamily="2" charset="0"/>
                <a:ea typeface="+mj-ea"/>
                <a:cs typeface="+mj-cs"/>
              </a:defRPr>
            </a:lvl1pPr>
          </a:lstStyle>
          <a:p>
            <a:r>
              <a:rPr lang="en-GB" dirty="0">
                <a:solidFill>
                  <a:schemeClr val="bg1"/>
                </a:solidFill>
              </a:rPr>
              <a:t>Gracias</a:t>
            </a:r>
            <a:endParaRPr lang="en-GB" b="0" dirty="0">
              <a:solidFill>
                <a:schemeClr val="bg1"/>
              </a:solidFill>
            </a:endParaRPr>
          </a:p>
        </p:txBody>
      </p:sp>
      <p:pic>
        <p:nvPicPr>
          <p:cNvPr id="10" name="Picture 9" descr="A qr code on a screen&#10;&#10;Description automatically generated">
            <a:extLst>
              <a:ext uri="{FF2B5EF4-FFF2-40B4-BE49-F238E27FC236}">
                <a16:creationId xmlns:a16="http://schemas.microsoft.com/office/drawing/2014/main" id="{19468F9B-E93E-1801-E147-4D5C23B8103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48584" y="4437087"/>
            <a:ext cx="1635690" cy="1999763"/>
          </a:xfrm>
          <a:prstGeom prst="rect">
            <a:avLst/>
          </a:prstGeom>
        </p:spPr>
      </p:pic>
    </p:spTree>
    <p:extLst>
      <p:ext uri="{BB962C8B-B14F-4D97-AF65-F5344CB8AC3E}">
        <p14:creationId xmlns:p14="http://schemas.microsoft.com/office/powerpoint/2010/main" val="1132883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ree Content with Sta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noProof="0" dirty="0" err="1"/>
              <a:t>Click</a:t>
            </a:r>
            <a:r>
              <a:rPr lang="es-ES" noProof="0" dirty="0"/>
              <a:t> </a:t>
            </a:r>
            <a:r>
              <a:rPr lang="es-ES" noProof="0" dirty="0" err="1"/>
              <a:t>to</a:t>
            </a:r>
            <a:r>
              <a:rPr lang="es-ES" noProof="0" dirty="0"/>
              <a:t> </a:t>
            </a:r>
            <a:r>
              <a:rPr lang="es-ES" noProof="0" dirty="0" err="1"/>
              <a:t>edit</a:t>
            </a:r>
            <a:r>
              <a:rPr lang="es-ES" noProof="0" dirty="0"/>
              <a:t> Master </a:t>
            </a:r>
            <a:r>
              <a:rPr lang="es-ES" noProof="0" dirty="0" err="1"/>
              <a:t>title</a:t>
            </a:r>
            <a:r>
              <a:rPr lang="es-ES" noProof="0" dirty="0"/>
              <a:t> </a:t>
            </a:r>
            <a:r>
              <a:rPr lang="es-ES" noProof="0" dirty="0" err="1"/>
              <a:t>style</a:t>
            </a:r>
            <a:endParaRPr lang="es-ES" noProof="0" dirty="0"/>
          </a:p>
        </p:txBody>
      </p:sp>
      <p:sp>
        <p:nvSpPr>
          <p:cNvPr id="3" name="Content Placeholder 2"/>
          <p:cNvSpPr>
            <a:spLocks noGrp="1"/>
          </p:cNvSpPr>
          <p:nvPr>
            <p:ph sz="half" idx="1"/>
          </p:nvPr>
        </p:nvSpPr>
        <p:spPr>
          <a:xfrm>
            <a:off x="341718" y="1759395"/>
            <a:ext cx="7583082" cy="452911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s-ES" noProof="0" dirty="0" err="1"/>
              <a:t>Click</a:t>
            </a:r>
            <a:r>
              <a:rPr lang="es-ES" noProof="0" dirty="0"/>
              <a:t> </a:t>
            </a:r>
            <a:r>
              <a:rPr lang="es-ES" noProof="0" dirty="0" err="1"/>
              <a:t>to</a:t>
            </a:r>
            <a:r>
              <a:rPr lang="es-ES" noProof="0" dirty="0"/>
              <a:t> </a:t>
            </a:r>
            <a:r>
              <a:rPr lang="es-ES" noProof="0" dirty="0" err="1"/>
              <a:t>edit</a:t>
            </a:r>
            <a:r>
              <a:rPr lang="es-ES" noProof="0" dirty="0"/>
              <a:t> Master </a:t>
            </a:r>
            <a:r>
              <a:rPr lang="es-ES" noProof="0" dirty="0" err="1"/>
              <a:t>text</a:t>
            </a:r>
            <a:r>
              <a:rPr lang="es-ES" noProof="0" dirty="0"/>
              <a:t> </a:t>
            </a:r>
            <a:r>
              <a:rPr lang="es-ES" noProof="0" dirty="0" err="1"/>
              <a:t>styles</a:t>
            </a:r>
            <a:endParaRPr lang="es-ES" noProof="0" dirty="0"/>
          </a:p>
          <a:p>
            <a:pPr lvl="1"/>
            <a:r>
              <a:rPr lang="es-ES" noProof="0" dirty="0" err="1"/>
              <a:t>Second</a:t>
            </a:r>
            <a:r>
              <a:rPr lang="es-ES" noProof="0" dirty="0"/>
              <a:t> </a:t>
            </a:r>
            <a:r>
              <a:rPr lang="es-ES" noProof="0" dirty="0" err="1"/>
              <a:t>level</a:t>
            </a:r>
            <a:endParaRPr lang="es-ES" noProof="0" dirty="0"/>
          </a:p>
          <a:p>
            <a:pPr lvl="2"/>
            <a:r>
              <a:rPr lang="es-ES" noProof="0" dirty="0" err="1"/>
              <a:t>Third</a:t>
            </a:r>
            <a:r>
              <a:rPr lang="es-ES" noProof="0" dirty="0"/>
              <a:t> </a:t>
            </a:r>
            <a:r>
              <a:rPr lang="es-ES" noProof="0" dirty="0" err="1"/>
              <a:t>level</a:t>
            </a:r>
            <a:endParaRPr lang="es-ES" noProof="0" dirty="0"/>
          </a:p>
          <a:p>
            <a:pPr lvl="3"/>
            <a:r>
              <a:rPr lang="es-ES" noProof="0" dirty="0" err="1"/>
              <a:t>Fourth</a:t>
            </a:r>
            <a:r>
              <a:rPr lang="es-ES" noProof="0" dirty="0"/>
              <a:t> </a:t>
            </a:r>
            <a:r>
              <a:rPr lang="es-ES" noProof="0" dirty="0" err="1"/>
              <a:t>level</a:t>
            </a:r>
            <a:endParaRPr lang="es-ES" noProof="0" dirty="0"/>
          </a:p>
          <a:p>
            <a:pPr lvl="4"/>
            <a:r>
              <a:rPr lang="es-ES" noProof="0" dirty="0" err="1"/>
              <a:t>Fifth</a:t>
            </a:r>
            <a:r>
              <a:rPr lang="es-ES" noProof="0" dirty="0"/>
              <a:t> </a:t>
            </a:r>
            <a:r>
              <a:rPr lang="es-ES" noProof="0" dirty="0" err="1"/>
              <a:t>level</a:t>
            </a:r>
            <a:endParaRPr lang="es-ES" noProof="0" dirty="0"/>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10" name="Text Placeholder 9"/>
          <p:cNvSpPr>
            <a:spLocks noGrp="1"/>
          </p:cNvSpPr>
          <p:nvPr>
            <p:ph type="body" sz="quarter" idx="13" hasCustomPrompt="1"/>
          </p:nvPr>
        </p:nvSpPr>
        <p:spPr>
          <a:xfrm>
            <a:off x="8726904" y="1775636"/>
            <a:ext cx="3123377" cy="4529110"/>
          </a:xfrm>
          <a:solidFill>
            <a:schemeClr val="accent3"/>
          </a:solidFill>
        </p:spPr>
        <p:txBody>
          <a:bodyPr tIns="54000"/>
          <a:lstStyle>
            <a:lvl1pPr marL="0" indent="0">
              <a:lnSpc>
                <a:spcPct val="80000"/>
              </a:lnSpc>
              <a:spcBef>
                <a:spcPts val="3200"/>
              </a:spcBef>
              <a:spcAft>
                <a:spcPts val="0"/>
              </a:spcAft>
              <a:buClr>
                <a:schemeClr val="accent2"/>
              </a:buClr>
              <a:buFontTx/>
              <a:buNone/>
              <a:defRPr sz="6000" b="0" spc="-300" baseline="0">
                <a:solidFill>
                  <a:schemeClr val="tx1"/>
                </a:solidFill>
                <a:latin typeface="Overpass" panose="00000500000000000000" pitchFamily="2" charset="0"/>
              </a:defRPr>
            </a:lvl1pPr>
            <a:lvl2pPr marL="360000" indent="0">
              <a:lnSpc>
                <a:spcPct val="100000"/>
              </a:lnSpc>
              <a:spcBef>
                <a:spcPts val="0"/>
              </a:spcBef>
              <a:spcAft>
                <a:spcPts val="0"/>
              </a:spcAft>
              <a:buFontTx/>
              <a:buNone/>
              <a:defRPr sz="1400">
                <a:solidFill>
                  <a:schemeClr val="tx1"/>
                </a:solidFill>
                <a:latin typeface="Overpass" panose="00000500000000000000" pitchFamily="2" charset="0"/>
              </a:defRPr>
            </a:lvl2pPr>
          </a:lstStyle>
          <a:p>
            <a:pPr lvl="0"/>
            <a:r>
              <a:rPr lang="es-ES" noProof="0" dirty="0"/>
              <a:t>00.0%</a:t>
            </a:r>
          </a:p>
          <a:p>
            <a:pPr lvl="1"/>
            <a:r>
              <a:rPr lang="es-ES" noProof="0" dirty="0" err="1"/>
              <a:t>Supporting</a:t>
            </a:r>
            <a:r>
              <a:rPr lang="es-ES" noProof="0" dirty="0"/>
              <a:t> </a:t>
            </a:r>
            <a:r>
              <a:rPr lang="es-ES" noProof="0" dirty="0" err="1"/>
              <a:t>text</a:t>
            </a:r>
            <a:endParaRPr lang="es-ES" noProof="0" dirty="0"/>
          </a:p>
        </p:txBody>
      </p:sp>
      <p:pic>
        <p:nvPicPr>
          <p:cNvPr id="9" name="Picture 8" descr="A yellow triangle with white and blue triangles&#10;&#10;Description automatically generated">
            <a:extLst>
              <a:ext uri="{FF2B5EF4-FFF2-40B4-BE49-F238E27FC236}">
                <a16:creationId xmlns:a16="http://schemas.microsoft.com/office/drawing/2014/main" id="{DA347D6E-7F1D-16D9-72A5-77A57F3EA3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8922" y="61472"/>
            <a:ext cx="1236228" cy="1236228"/>
          </a:xfrm>
          <a:prstGeom prst="rect">
            <a:avLst/>
          </a:prstGeom>
        </p:spPr>
      </p:pic>
    </p:spTree>
    <p:extLst>
      <p:ext uri="{BB962C8B-B14F-4D97-AF65-F5344CB8AC3E}">
        <p14:creationId xmlns:p14="http://schemas.microsoft.com/office/powerpoint/2010/main" val="3173431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accent3">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s-ES" noProof="0" dirty="0" err="1"/>
              <a:t>Click</a:t>
            </a:r>
            <a:r>
              <a:rPr lang="es-ES" noProof="0" dirty="0"/>
              <a:t> </a:t>
            </a:r>
            <a:r>
              <a:rPr lang="es-ES" noProof="0" dirty="0" err="1"/>
              <a:t>to</a:t>
            </a:r>
            <a:r>
              <a:rPr lang="es-ES" noProof="0" dirty="0"/>
              <a:t> </a:t>
            </a:r>
            <a:r>
              <a:rPr lang="es-ES" noProof="0" dirty="0" err="1"/>
              <a:t>edit</a:t>
            </a:r>
            <a:r>
              <a:rPr lang="es-ES" noProof="0" dirty="0"/>
              <a:t> Master </a:t>
            </a:r>
            <a:r>
              <a:rPr lang="es-ES" noProof="0" dirty="0" err="1"/>
              <a:t>title</a:t>
            </a:r>
            <a:r>
              <a:rPr lang="es-ES" noProof="0" dirty="0"/>
              <a:t> </a:t>
            </a:r>
            <a:r>
              <a:rPr lang="es-ES" noProof="0" dirty="0" err="1"/>
              <a:t>style</a:t>
            </a:r>
            <a:endParaRPr lang="es-ES" noProof="0" dirty="0"/>
          </a:p>
        </p:txBody>
      </p:sp>
      <p:sp>
        <p:nvSpPr>
          <p:cNvPr id="3" name="Content Placeholder 2"/>
          <p:cNvSpPr>
            <a:spLocks noGrp="1"/>
          </p:cNvSpPr>
          <p:nvPr>
            <p:ph idx="1"/>
          </p:nvPr>
        </p:nvSpPr>
        <p:spPr>
          <a:xfrm>
            <a:off x="346635" y="1775637"/>
            <a:ext cx="11522636" cy="4608364"/>
          </a:xfrm>
        </p:spPr>
        <p:txBody>
          <a:bodyPr/>
          <a:lstStyle>
            <a:lvl1pPr>
              <a:defRPr sz="1800"/>
            </a:lvl1pPr>
            <a:lvl2pPr>
              <a:defRPr sz="1800"/>
            </a:lvl2pPr>
            <a:lvl3pPr marL="252000" indent="-252000">
              <a:buClr>
                <a:schemeClr val="accent1"/>
              </a:buClr>
              <a:defRPr sz="1800"/>
            </a:lvl3pPr>
            <a:lvl4pPr>
              <a:defRPr sz="1600"/>
            </a:lvl4pPr>
            <a:lvl5pPr>
              <a:defRPr sz="1600"/>
            </a:lvl5pPr>
          </a:lstStyle>
          <a:p>
            <a:pPr lvl="0"/>
            <a:r>
              <a:rPr lang="es-ES" noProof="0" dirty="0" err="1"/>
              <a:t>Click</a:t>
            </a:r>
            <a:r>
              <a:rPr lang="es-ES" noProof="0" dirty="0"/>
              <a:t> </a:t>
            </a:r>
            <a:r>
              <a:rPr lang="es-ES" noProof="0" dirty="0" err="1"/>
              <a:t>to</a:t>
            </a:r>
            <a:r>
              <a:rPr lang="es-ES" noProof="0" dirty="0"/>
              <a:t> </a:t>
            </a:r>
            <a:r>
              <a:rPr lang="es-ES" noProof="0" dirty="0" err="1"/>
              <a:t>edit</a:t>
            </a:r>
            <a:r>
              <a:rPr lang="es-ES" noProof="0" dirty="0"/>
              <a:t> Master </a:t>
            </a:r>
            <a:r>
              <a:rPr lang="es-ES" noProof="0" dirty="0" err="1"/>
              <a:t>text</a:t>
            </a:r>
            <a:r>
              <a:rPr lang="es-ES" noProof="0" dirty="0"/>
              <a:t> </a:t>
            </a:r>
            <a:r>
              <a:rPr lang="es-ES" noProof="0" dirty="0" err="1"/>
              <a:t>styles</a:t>
            </a:r>
            <a:endParaRPr lang="es-ES" noProof="0" dirty="0"/>
          </a:p>
          <a:p>
            <a:pPr lvl="1"/>
            <a:r>
              <a:rPr lang="es-ES" noProof="0" dirty="0" err="1"/>
              <a:t>Second</a:t>
            </a:r>
            <a:r>
              <a:rPr lang="es-ES" noProof="0" dirty="0"/>
              <a:t> </a:t>
            </a:r>
            <a:r>
              <a:rPr lang="es-ES" noProof="0" dirty="0" err="1"/>
              <a:t>level</a:t>
            </a:r>
            <a:endParaRPr lang="es-ES" noProof="0" dirty="0"/>
          </a:p>
          <a:p>
            <a:pPr lvl="2"/>
            <a:r>
              <a:rPr lang="es-ES" noProof="0" dirty="0" err="1"/>
              <a:t>Third</a:t>
            </a:r>
            <a:r>
              <a:rPr lang="es-ES" noProof="0" dirty="0"/>
              <a:t> </a:t>
            </a:r>
            <a:r>
              <a:rPr lang="es-ES" noProof="0" dirty="0" err="1"/>
              <a:t>level</a:t>
            </a:r>
            <a:endParaRPr lang="es-ES" noProof="0" dirty="0"/>
          </a:p>
          <a:p>
            <a:pPr lvl="3"/>
            <a:r>
              <a:rPr lang="es-ES" noProof="0" dirty="0" err="1"/>
              <a:t>Fourth</a:t>
            </a:r>
            <a:r>
              <a:rPr lang="es-ES" noProof="0" dirty="0"/>
              <a:t> </a:t>
            </a:r>
            <a:r>
              <a:rPr lang="es-ES" noProof="0" dirty="0" err="1"/>
              <a:t>level</a:t>
            </a:r>
            <a:endParaRPr lang="es-ES" noProof="0" dirty="0"/>
          </a:p>
          <a:p>
            <a:pPr lvl="4"/>
            <a:r>
              <a:rPr lang="es-ES" noProof="0" dirty="0" err="1"/>
              <a:t>Fifth</a:t>
            </a:r>
            <a:r>
              <a:rPr lang="es-ES" noProof="0" dirty="0"/>
              <a:t> </a:t>
            </a:r>
            <a:r>
              <a:rPr lang="es-ES" noProof="0" dirty="0" err="1"/>
              <a:t>level</a:t>
            </a:r>
            <a:endParaRPr lang="es-ES" noProof="0" dirty="0"/>
          </a:p>
        </p:txBody>
      </p:sp>
      <p:sp>
        <p:nvSpPr>
          <p:cNvPr id="10" name="Slide Number Placeholder 5">
            <a:extLst>
              <a:ext uri="{FF2B5EF4-FFF2-40B4-BE49-F238E27FC236}">
                <a16:creationId xmlns:a16="http://schemas.microsoft.com/office/drawing/2014/main" id="{B73302EA-220C-E144-89DB-0AEF6889EA7F}"/>
              </a:ext>
            </a:extLst>
          </p:cNvPr>
          <p:cNvSpPr>
            <a:spLocks noGrp="1"/>
          </p:cNvSpPr>
          <p:nvPr>
            <p:ph type="sldNum" sz="quarter" idx="4"/>
          </p:nvPr>
        </p:nvSpPr>
        <p:spPr>
          <a:xfrm>
            <a:off x="341718" y="6497183"/>
            <a:ext cx="672000" cy="231535"/>
          </a:xfrm>
          <a:prstGeom prst="rect">
            <a:avLst/>
          </a:prstGeom>
        </p:spPr>
        <p:txBody>
          <a:bodyPr/>
          <a:lstStyle>
            <a:lvl1pPr algn="l">
              <a:defRPr sz="1200">
                <a:solidFill>
                  <a:schemeClr val="accent1"/>
                </a:solidFill>
                <a:latin typeface="Overpass" panose="00000500000000000000" pitchFamily="2" charset="0"/>
              </a:defRPr>
            </a:lvl1pPr>
          </a:lstStyle>
          <a:p>
            <a:fld id="{DE6AFE15-C2E9-4D24-B4CA-F486C059A54B}" type="slidenum">
              <a:rPr lang="en-GB" smtClean="0"/>
              <a:pPr/>
              <a:t>‹#›</a:t>
            </a:fld>
            <a:endParaRPr lang="en-GB"/>
          </a:p>
        </p:txBody>
      </p:sp>
      <p:pic>
        <p:nvPicPr>
          <p:cNvPr id="4" name="Picture 3" descr="A group of triangles on a black background&#10;&#10;Description automatically generated">
            <a:extLst>
              <a:ext uri="{FF2B5EF4-FFF2-40B4-BE49-F238E27FC236}">
                <a16:creationId xmlns:a16="http://schemas.microsoft.com/office/drawing/2014/main" id="{A799A84A-488E-B2BC-AA2B-DD95C1FB41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7222" y="130357"/>
            <a:ext cx="1271327" cy="1271327"/>
          </a:xfrm>
          <a:prstGeom prst="rect">
            <a:avLst/>
          </a:prstGeom>
        </p:spPr>
      </p:pic>
    </p:spTree>
    <p:extLst>
      <p:ext uri="{BB962C8B-B14F-4D97-AF65-F5344CB8AC3E}">
        <p14:creationId xmlns:p14="http://schemas.microsoft.com/office/powerpoint/2010/main" val="1373406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s-ES" noProof="0" dirty="0" err="1"/>
              <a:t>Click</a:t>
            </a:r>
            <a:r>
              <a:rPr lang="es-ES" noProof="0" dirty="0"/>
              <a:t> </a:t>
            </a:r>
            <a:r>
              <a:rPr lang="es-ES" noProof="0" dirty="0" err="1"/>
              <a:t>to</a:t>
            </a:r>
            <a:r>
              <a:rPr lang="es-ES" noProof="0" dirty="0"/>
              <a:t> </a:t>
            </a:r>
            <a:r>
              <a:rPr lang="es-ES" noProof="0" dirty="0" err="1"/>
              <a:t>edit</a:t>
            </a:r>
            <a:r>
              <a:rPr lang="es-ES" noProof="0" dirty="0"/>
              <a:t> Master </a:t>
            </a:r>
            <a:r>
              <a:rPr lang="es-ES" noProof="0" dirty="0" err="1"/>
              <a:t>title</a:t>
            </a:r>
            <a:r>
              <a:rPr lang="es-ES" noProof="0" dirty="0"/>
              <a:t> </a:t>
            </a:r>
            <a:r>
              <a:rPr lang="es-ES" noProof="0" dirty="0" err="1"/>
              <a:t>style</a:t>
            </a:r>
            <a:endParaRPr lang="es-ES" noProof="0" dirty="0"/>
          </a:p>
        </p:txBody>
      </p:sp>
      <p:sp>
        <p:nvSpPr>
          <p:cNvPr id="3" name="Content Placeholder 2"/>
          <p:cNvSpPr>
            <a:spLocks noGrp="1"/>
          </p:cNvSpPr>
          <p:nvPr>
            <p:ph idx="1"/>
          </p:nvPr>
        </p:nvSpPr>
        <p:spPr>
          <a:xfrm>
            <a:off x="346635" y="1775637"/>
            <a:ext cx="6326881" cy="4608364"/>
          </a:xfrm>
        </p:spPr>
        <p:txBody>
          <a:bodyPr/>
          <a:lstStyle>
            <a:lvl1pPr>
              <a:defRPr sz="1800"/>
            </a:lvl1pPr>
            <a:lvl2pPr>
              <a:defRPr sz="1800"/>
            </a:lvl2pPr>
            <a:lvl3pPr marL="252000" indent="-252000">
              <a:defRPr sz="1800"/>
            </a:lvl3pPr>
            <a:lvl4pPr>
              <a:defRPr sz="1600"/>
            </a:lvl4pPr>
            <a:lvl5pPr>
              <a:defRPr sz="1600"/>
            </a:lvl5pPr>
          </a:lstStyle>
          <a:p>
            <a:pPr lvl="0"/>
            <a:r>
              <a:rPr lang="es-ES" noProof="0" dirty="0" err="1"/>
              <a:t>Click</a:t>
            </a:r>
            <a:r>
              <a:rPr lang="es-ES" noProof="0" dirty="0"/>
              <a:t> </a:t>
            </a:r>
            <a:r>
              <a:rPr lang="es-ES" noProof="0" dirty="0" err="1"/>
              <a:t>to</a:t>
            </a:r>
            <a:r>
              <a:rPr lang="es-ES" noProof="0" dirty="0"/>
              <a:t> </a:t>
            </a:r>
            <a:r>
              <a:rPr lang="es-ES" noProof="0" dirty="0" err="1"/>
              <a:t>edit</a:t>
            </a:r>
            <a:r>
              <a:rPr lang="es-ES" noProof="0" dirty="0"/>
              <a:t> Master </a:t>
            </a:r>
            <a:r>
              <a:rPr lang="es-ES" noProof="0" dirty="0" err="1"/>
              <a:t>text</a:t>
            </a:r>
            <a:r>
              <a:rPr lang="es-ES" noProof="0" dirty="0"/>
              <a:t> </a:t>
            </a:r>
            <a:r>
              <a:rPr lang="es-ES" noProof="0" dirty="0" err="1"/>
              <a:t>styles</a:t>
            </a:r>
            <a:endParaRPr lang="es-ES" noProof="0" dirty="0"/>
          </a:p>
          <a:p>
            <a:pPr lvl="1"/>
            <a:r>
              <a:rPr lang="es-ES" noProof="0" dirty="0" err="1"/>
              <a:t>Second</a:t>
            </a:r>
            <a:r>
              <a:rPr lang="es-ES" noProof="0" dirty="0"/>
              <a:t> </a:t>
            </a:r>
            <a:r>
              <a:rPr lang="es-ES" noProof="0" dirty="0" err="1"/>
              <a:t>level</a:t>
            </a:r>
            <a:endParaRPr lang="es-ES" noProof="0" dirty="0"/>
          </a:p>
          <a:p>
            <a:pPr lvl="2"/>
            <a:r>
              <a:rPr lang="es-ES" noProof="0" dirty="0" err="1"/>
              <a:t>Third</a:t>
            </a:r>
            <a:r>
              <a:rPr lang="es-ES" noProof="0" dirty="0"/>
              <a:t> </a:t>
            </a:r>
            <a:r>
              <a:rPr lang="es-ES" noProof="0" dirty="0" err="1"/>
              <a:t>level</a:t>
            </a:r>
            <a:endParaRPr lang="es-ES" noProof="0" dirty="0"/>
          </a:p>
          <a:p>
            <a:pPr lvl="3"/>
            <a:r>
              <a:rPr lang="es-ES" noProof="0" dirty="0" err="1"/>
              <a:t>Fourth</a:t>
            </a:r>
            <a:r>
              <a:rPr lang="es-ES" noProof="0" dirty="0"/>
              <a:t> </a:t>
            </a:r>
            <a:r>
              <a:rPr lang="es-ES" noProof="0" dirty="0" err="1"/>
              <a:t>level</a:t>
            </a:r>
            <a:endParaRPr lang="es-ES" noProof="0" dirty="0"/>
          </a:p>
          <a:p>
            <a:pPr lvl="4"/>
            <a:r>
              <a:rPr lang="es-ES" noProof="0" dirty="0" err="1"/>
              <a:t>Fifth</a:t>
            </a:r>
            <a:r>
              <a:rPr lang="es-ES" noProof="0" dirty="0"/>
              <a:t> </a:t>
            </a:r>
            <a:r>
              <a:rPr lang="es-ES" noProof="0" dirty="0" err="1"/>
              <a:t>level</a:t>
            </a:r>
            <a:endParaRPr lang="es-ES" noProof="0" dirty="0"/>
          </a:p>
        </p:txBody>
      </p:sp>
      <p:pic>
        <p:nvPicPr>
          <p:cNvPr id="8" name="Picture 7" descr="A yellow triangle with white and blue triangles&#10;&#10;Description automatically generated">
            <a:extLst>
              <a:ext uri="{FF2B5EF4-FFF2-40B4-BE49-F238E27FC236}">
                <a16:creationId xmlns:a16="http://schemas.microsoft.com/office/drawing/2014/main" id="{4530FB2B-C467-1D34-E814-655B19A737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8922" y="61472"/>
            <a:ext cx="1236228" cy="1236228"/>
          </a:xfrm>
          <a:prstGeom prst="rect">
            <a:avLst/>
          </a:prstGeom>
        </p:spPr>
      </p:pic>
      <p:sp>
        <p:nvSpPr>
          <p:cNvPr id="10" name="Slide Number Placeholder 5">
            <a:extLst>
              <a:ext uri="{FF2B5EF4-FFF2-40B4-BE49-F238E27FC236}">
                <a16:creationId xmlns:a16="http://schemas.microsoft.com/office/drawing/2014/main" id="{B73302EA-220C-E144-89DB-0AEF6889EA7F}"/>
              </a:ext>
            </a:extLst>
          </p:cNvPr>
          <p:cNvSpPr>
            <a:spLocks noGrp="1"/>
          </p:cNvSpPr>
          <p:nvPr>
            <p:ph type="sldNum" sz="quarter" idx="4"/>
          </p:nvPr>
        </p:nvSpPr>
        <p:spPr>
          <a:xfrm>
            <a:off x="341718" y="6497183"/>
            <a:ext cx="672000" cy="231535"/>
          </a:xfrm>
          <a:prstGeom prst="rect">
            <a:avLst/>
          </a:prstGeom>
        </p:spPr>
        <p:txBody>
          <a:bodyPr/>
          <a:lstStyle>
            <a:lvl1pPr algn="l">
              <a:defRPr sz="1200">
                <a:solidFill>
                  <a:schemeClr val="accent1"/>
                </a:solidFill>
                <a:latin typeface="Overpass" panose="00000500000000000000" pitchFamily="2" charset="0"/>
              </a:defRPr>
            </a:lvl1pPr>
          </a:lstStyle>
          <a:p>
            <a:fld id="{DE6AFE15-C2E9-4D24-B4CA-F486C059A54B}" type="slidenum">
              <a:rPr lang="en-GB" smtClean="0"/>
              <a:pPr/>
              <a:t>‹#›</a:t>
            </a:fld>
            <a:endParaRPr lang="en-GB"/>
          </a:p>
        </p:txBody>
      </p:sp>
      <p:sp>
        <p:nvSpPr>
          <p:cNvPr id="4" name="Content Placeholder 2">
            <a:extLst>
              <a:ext uri="{FF2B5EF4-FFF2-40B4-BE49-F238E27FC236}">
                <a16:creationId xmlns:a16="http://schemas.microsoft.com/office/drawing/2014/main" id="{6BEA6FE1-FD46-B806-529C-444E9189FC46}"/>
              </a:ext>
            </a:extLst>
          </p:cNvPr>
          <p:cNvSpPr>
            <a:spLocks noGrp="1"/>
          </p:cNvSpPr>
          <p:nvPr>
            <p:ph idx="10"/>
          </p:nvPr>
        </p:nvSpPr>
        <p:spPr>
          <a:xfrm>
            <a:off x="6962274" y="1779737"/>
            <a:ext cx="4895043" cy="4608363"/>
          </a:xfrm>
          <a:solidFill>
            <a:schemeClr val="bg1">
              <a:alpha val="15000"/>
            </a:schemeClr>
          </a:solidFill>
        </p:spPr>
        <p:txBody>
          <a:bodyPr/>
          <a:lstStyle>
            <a:lvl1pPr>
              <a:spcBef>
                <a:spcPts val="0"/>
              </a:spcBef>
              <a:spcAft>
                <a:spcPts val="0"/>
              </a:spcAft>
              <a:defRPr sz="1800"/>
            </a:lvl1pPr>
            <a:lvl2pPr>
              <a:spcBef>
                <a:spcPts val="0"/>
              </a:spcBef>
              <a:spcAft>
                <a:spcPts val="0"/>
              </a:spcAft>
              <a:defRPr sz="1600"/>
            </a:lvl2pPr>
            <a:lvl3pPr>
              <a:spcBef>
                <a:spcPts val="0"/>
              </a:spcBef>
              <a:spcAft>
                <a:spcPts val="0"/>
              </a:spcAft>
              <a:defRPr sz="1600"/>
            </a:lvl3pPr>
            <a:lvl4pPr>
              <a:spcBef>
                <a:spcPts val="0"/>
              </a:spcBef>
              <a:spcAft>
                <a:spcPts val="0"/>
              </a:spcAft>
              <a:defRPr sz="1400"/>
            </a:lvl4pPr>
            <a:lvl5pPr>
              <a:spcBef>
                <a:spcPts val="0"/>
              </a:spcBef>
              <a:spcAft>
                <a:spcPts val="0"/>
              </a:spcAft>
              <a:defRPr sz="1400"/>
            </a:lvl5pPr>
          </a:lstStyle>
          <a:p>
            <a:pPr lvl="0"/>
            <a:r>
              <a:rPr lang="es-ES" noProof="0" dirty="0" err="1"/>
              <a:t>Click</a:t>
            </a:r>
            <a:r>
              <a:rPr lang="es-ES" noProof="0" dirty="0"/>
              <a:t> </a:t>
            </a:r>
            <a:r>
              <a:rPr lang="es-ES" noProof="0" dirty="0" err="1"/>
              <a:t>to</a:t>
            </a:r>
            <a:r>
              <a:rPr lang="es-ES" noProof="0" dirty="0"/>
              <a:t> </a:t>
            </a:r>
            <a:r>
              <a:rPr lang="es-ES" noProof="0" dirty="0" err="1"/>
              <a:t>edit</a:t>
            </a:r>
            <a:r>
              <a:rPr lang="es-ES" noProof="0" dirty="0"/>
              <a:t> Master </a:t>
            </a:r>
            <a:r>
              <a:rPr lang="es-ES" noProof="0" dirty="0" err="1"/>
              <a:t>text</a:t>
            </a:r>
            <a:r>
              <a:rPr lang="es-ES" noProof="0" dirty="0"/>
              <a:t> </a:t>
            </a:r>
            <a:r>
              <a:rPr lang="es-ES" noProof="0" dirty="0" err="1"/>
              <a:t>styles</a:t>
            </a:r>
            <a:endParaRPr lang="es-ES" noProof="0" dirty="0"/>
          </a:p>
          <a:p>
            <a:pPr lvl="1"/>
            <a:r>
              <a:rPr lang="es-ES" noProof="0" dirty="0" err="1"/>
              <a:t>Second</a:t>
            </a:r>
            <a:r>
              <a:rPr lang="es-ES" noProof="0" dirty="0"/>
              <a:t> </a:t>
            </a:r>
            <a:r>
              <a:rPr lang="es-ES" noProof="0" dirty="0" err="1"/>
              <a:t>level</a:t>
            </a:r>
            <a:endParaRPr lang="es-ES" noProof="0" dirty="0"/>
          </a:p>
          <a:p>
            <a:pPr lvl="2"/>
            <a:r>
              <a:rPr lang="es-ES" noProof="0" dirty="0" err="1"/>
              <a:t>Third</a:t>
            </a:r>
            <a:r>
              <a:rPr lang="es-ES" noProof="0" dirty="0"/>
              <a:t> </a:t>
            </a:r>
            <a:r>
              <a:rPr lang="es-ES" noProof="0" dirty="0" err="1"/>
              <a:t>level</a:t>
            </a:r>
            <a:endParaRPr lang="es-ES" noProof="0" dirty="0"/>
          </a:p>
          <a:p>
            <a:pPr lvl="3"/>
            <a:r>
              <a:rPr lang="es-ES" noProof="0" dirty="0" err="1"/>
              <a:t>Fourth</a:t>
            </a:r>
            <a:r>
              <a:rPr lang="es-ES" noProof="0" dirty="0"/>
              <a:t> </a:t>
            </a:r>
            <a:r>
              <a:rPr lang="es-ES" noProof="0" dirty="0" err="1"/>
              <a:t>level</a:t>
            </a:r>
            <a:endParaRPr lang="es-ES" noProof="0" dirty="0"/>
          </a:p>
          <a:p>
            <a:pPr lvl="4"/>
            <a:r>
              <a:rPr lang="es-ES" noProof="0" dirty="0" err="1"/>
              <a:t>Fifth</a:t>
            </a:r>
            <a:r>
              <a:rPr lang="es-ES" noProof="0" dirty="0"/>
              <a:t> </a:t>
            </a:r>
            <a:r>
              <a:rPr lang="es-ES" noProof="0" dirty="0" err="1"/>
              <a:t>level</a:t>
            </a:r>
            <a:endParaRPr lang="es-ES" noProof="0" dirty="0"/>
          </a:p>
        </p:txBody>
      </p:sp>
    </p:spTree>
    <p:extLst>
      <p:ext uri="{BB962C8B-B14F-4D97-AF65-F5344CB8AC3E}">
        <p14:creationId xmlns:p14="http://schemas.microsoft.com/office/powerpoint/2010/main" val="4217090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02D1533-D885-1F54-0CD6-3A75C207D712}"/>
              </a:ext>
            </a:extLst>
          </p:cNvPr>
          <p:cNvSpPr txBox="1">
            <a:spLocks/>
          </p:cNvSpPr>
          <p:nvPr userDrawn="1"/>
        </p:nvSpPr>
        <p:spPr>
          <a:xfrm>
            <a:off x="5350042" y="1045280"/>
            <a:ext cx="6841958" cy="5812719"/>
          </a:xfrm>
          <a:prstGeom prst="rect">
            <a:avLst/>
          </a:prstGeom>
          <a:solidFill>
            <a:schemeClr val="bg2"/>
          </a:solidFill>
        </p:spPr>
        <p:txBody>
          <a:bodyPr vert="horz" lIns="0" tIns="0" rIns="0" bIns="0" rtlCol="0" anchor="t" anchorCtr="0">
            <a:noAutofit/>
          </a:bodyPr>
          <a:lstStyle>
            <a:lvl1pPr algn="l" defTabSz="685800" rtl="0" eaLnBrk="1" latinLnBrk="0" hangingPunct="1">
              <a:lnSpc>
                <a:spcPct val="90000"/>
              </a:lnSpc>
              <a:spcBef>
                <a:spcPct val="0"/>
              </a:spcBef>
              <a:buNone/>
              <a:defRPr sz="2200" b="1" kern="1200">
                <a:solidFill>
                  <a:schemeClr val="tx1"/>
                </a:solidFill>
                <a:latin typeface="Overpass" panose="00000500000000000000" pitchFamily="2" charset="0"/>
                <a:ea typeface="+mj-ea"/>
                <a:cs typeface="+mj-cs"/>
              </a:defRPr>
            </a:lvl1pPr>
          </a:lstStyle>
          <a:p>
            <a:endParaRPr lang="en-GB" b="0" dirty="0">
              <a:solidFill>
                <a:schemeClr val="accent1"/>
              </a:solidFill>
            </a:endParaRPr>
          </a:p>
        </p:txBody>
      </p:sp>
      <p:sp>
        <p:nvSpPr>
          <p:cNvPr id="2" name="Title 1">
            <a:extLst>
              <a:ext uri="{FF2B5EF4-FFF2-40B4-BE49-F238E27FC236}">
                <a16:creationId xmlns:a16="http://schemas.microsoft.com/office/drawing/2014/main" id="{4286B0B5-466F-05B6-554F-9F00F61C89D8}"/>
              </a:ext>
            </a:extLst>
          </p:cNvPr>
          <p:cNvSpPr>
            <a:spLocks noGrp="1"/>
          </p:cNvSpPr>
          <p:nvPr>
            <p:ph type="title"/>
          </p:nvPr>
        </p:nvSpPr>
        <p:spPr>
          <a:xfrm>
            <a:off x="341718" y="1045280"/>
            <a:ext cx="5008324" cy="504841"/>
          </a:xfrm>
        </p:spPr>
        <p:txBody>
          <a:bodyPr/>
          <a:lstStyle/>
          <a:p>
            <a:r>
              <a:rPr lang="es-ES" noProof="0" dirty="0" err="1"/>
              <a:t>Click</a:t>
            </a:r>
            <a:r>
              <a:rPr lang="es-ES" noProof="0" dirty="0"/>
              <a:t> </a:t>
            </a:r>
            <a:r>
              <a:rPr lang="es-ES" noProof="0" dirty="0" err="1"/>
              <a:t>to</a:t>
            </a:r>
            <a:r>
              <a:rPr lang="es-ES" noProof="0" dirty="0"/>
              <a:t> </a:t>
            </a:r>
            <a:r>
              <a:rPr lang="es-ES" noProof="0" dirty="0" err="1"/>
              <a:t>edit</a:t>
            </a:r>
            <a:r>
              <a:rPr lang="es-ES" noProof="0" dirty="0"/>
              <a:t> Master </a:t>
            </a:r>
            <a:r>
              <a:rPr lang="es-ES" noProof="0" dirty="0" err="1"/>
              <a:t>title</a:t>
            </a:r>
            <a:r>
              <a:rPr lang="es-ES" noProof="0" dirty="0"/>
              <a:t> </a:t>
            </a:r>
            <a:r>
              <a:rPr lang="es-ES" noProof="0" dirty="0" err="1"/>
              <a:t>style</a:t>
            </a:r>
            <a:endParaRPr lang="es-ES" noProof="0" dirty="0"/>
          </a:p>
        </p:txBody>
      </p:sp>
      <p:sp>
        <p:nvSpPr>
          <p:cNvPr id="3" name="Slide Number Placeholder 2">
            <a:extLst>
              <a:ext uri="{FF2B5EF4-FFF2-40B4-BE49-F238E27FC236}">
                <a16:creationId xmlns:a16="http://schemas.microsoft.com/office/drawing/2014/main" id="{FEA759BE-2BCA-2D51-E328-770477C66BA4}"/>
              </a:ext>
            </a:extLst>
          </p:cNvPr>
          <p:cNvSpPr>
            <a:spLocks noGrp="1"/>
          </p:cNvSpPr>
          <p:nvPr>
            <p:ph type="sldNum" sz="quarter" idx="10"/>
          </p:nvPr>
        </p:nvSpPr>
        <p:spPr/>
        <p:txBody>
          <a:bodyPr/>
          <a:lstStyle/>
          <a:p>
            <a:fld id="{DE6AFE15-C2E9-4D24-B4CA-F486C059A54B}" type="slidenum">
              <a:rPr lang="en-GB" smtClean="0"/>
              <a:pPr/>
              <a:t>‹#›</a:t>
            </a:fld>
            <a:endParaRPr lang="en-GB"/>
          </a:p>
        </p:txBody>
      </p:sp>
      <p:sp>
        <p:nvSpPr>
          <p:cNvPr id="6" name="Content Placeholder 2">
            <a:extLst>
              <a:ext uri="{FF2B5EF4-FFF2-40B4-BE49-F238E27FC236}">
                <a16:creationId xmlns:a16="http://schemas.microsoft.com/office/drawing/2014/main" id="{F7356A00-FA64-7AA9-D415-F99F17C8EF12}"/>
              </a:ext>
            </a:extLst>
          </p:cNvPr>
          <p:cNvSpPr>
            <a:spLocks noGrp="1"/>
          </p:cNvSpPr>
          <p:nvPr>
            <p:ph idx="1"/>
          </p:nvPr>
        </p:nvSpPr>
        <p:spPr>
          <a:xfrm>
            <a:off x="346636" y="1775637"/>
            <a:ext cx="4675760" cy="4608364"/>
          </a:xfrm>
        </p:spPr>
        <p:txBody>
          <a:bodyPr/>
          <a:lstStyle>
            <a:lvl1pPr>
              <a:defRPr sz="1800"/>
            </a:lvl1pPr>
            <a:lvl2pPr>
              <a:defRPr sz="1800"/>
            </a:lvl2pPr>
            <a:lvl3pPr marL="252000" indent="-252000">
              <a:defRPr sz="1800"/>
            </a:lvl3pPr>
            <a:lvl4pPr>
              <a:defRPr sz="1600"/>
            </a:lvl4pPr>
            <a:lvl5pPr>
              <a:defRPr sz="1600"/>
            </a:lvl5pPr>
          </a:lstStyle>
          <a:p>
            <a:pPr lvl="0"/>
            <a:r>
              <a:rPr lang="es-ES" noProof="0" dirty="0" err="1"/>
              <a:t>Click</a:t>
            </a:r>
            <a:r>
              <a:rPr lang="es-ES" noProof="0" dirty="0"/>
              <a:t> </a:t>
            </a:r>
            <a:r>
              <a:rPr lang="es-ES" noProof="0" dirty="0" err="1"/>
              <a:t>to</a:t>
            </a:r>
            <a:r>
              <a:rPr lang="es-ES" noProof="0" dirty="0"/>
              <a:t> </a:t>
            </a:r>
            <a:r>
              <a:rPr lang="es-ES" noProof="0" dirty="0" err="1"/>
              <a:t>edit</a:t>
            </a:r>
            <a:r>
              <a:rPr lang="es-ES" noProof="0" dirty="0"/>
              <a:t> Master </a:t>
            </a:r>
            <a:r>
              <a:rPr lang="es-ES" noProof="0" dirty="0" err="1"/>
              <a:t>text</a:t>
            </a:r>
            <a:r>
              <a:rPr lang="es-ES" noProof="0" dirty="0"/>
              <a:t> </a:t>
            </a:r>
            <a:r>
              <a:rPr lang="es-ES" noProof="0" dirty="0" err="1"/>
              <a:t>styles</a:t>
            </a:r>
            <a:endParaRPr lang="es-ES" noProof="0" dirty="0"/>
          </a:p>
          <a:p>
            <a:pPr lvl="1"/>
            <a:r>
              <a:rPr lang="es-ES" noProof="0" dirty="0" err="1"/>
              <a:t>Second</a:t>
            </a:r>
            <a:r>
              <a:rPr lang="es-ES" noProof="0" dirty="0"/>
              <a:t> </a:t>
            </a:r>
            <a:r>
              <a:rPr lang="es-ES" noProof="0" dirty="0" err="1"/>
              <a:t>level</a:t>
            </a:r>
            <a:endParaRPr lang="es-ES" noProof="0" dirty="0"/>
          </a:p>
          <a:p>
            <a:pPr lvl="2"/>
            <a:r>
              <a:rPr lang="es-ES" noProof="0" dirty="0" err="1"/>
              <a:t>Third</a:t>
            </a:r>
            <a:r>
              <a:rPr lang="es-ES" noProof="0" dirty="0"/>
              <a:t> </a:t>
            </a:r>
            <a:r>
              <a:rPr lang="es-ES" noProof="0" dirty="0" err="1"/>
              <a:t>level</a:t>
            </a:r>
            <a:endParaRPr lang="es-ES" noProof="0" dirty="0"/>
          </a:p>
          <a:p>
            <a:pPr lvl="3"/>
            <a:r>
              <a:rPr lang="es-ES" noProof="0" dirty="0" err="1"/>
              <a:t>Fourth</a:t>
            </a:r>
            <a:r>
              <a:rPr lang="es-ES" noProof="0" dirty="0"/>
              <a:t> </a:t>
            </a:r>
            <a:r>
              <a:rPr lang="es-ES" noProof="0" dirty="0" err="1"/>
              <a:t>level</a:t>
            </a:r>
            <a:endParaRPr lang="es-ES" noProof="0" dirty="0"/>
          </a:p>
          <a:p>
            <a:pPr lvl="4"/>
            <a:r>
              <a:rPr lang="es-ES" noProof="0" dirty="0" err="1"/>
              <a:t>Fifth</a:t>
            </a:r>
            <a:r>
              <a:rPr lang="es-ES" noProof="0" dirty="0"/>
              <a:t> </a:t>
            </a:r>
            <a:r>
              <a:rPr lang="es-ES" noProof="0" dirty="0" err="1"/>
              <a:t>level</a:t>
            </a:r>
            <a:endParaRPr lang="es-ES" noProof="0" dirty="0"/>
          </a:p>
        </p:txBody>
      </p:sp>
      <p:sp>
        <p:nvSpPr>
          <p:cNvPr id="7" name="Content Placeholder 2">
            <a:extLst>
              <a:ext uri="{FF2B5EF4-FFF2-40B4-BE49-F238E27FC236}">
                <a16:creationId xmlns:a16="http://schemas.microsoft.com/office/drawing/2014/main" id="{774922F8-FC2D-6F92-917A-7E462EEDE893}"/>
              </a:ext>
            </a:extLst>
          </p:cNvPr>
          <p:cNvSpPr>
            <a:spLocks noGrp="1"/>
          </p:cNvSpPr>
          <p:nvPr>
            <p:ph idx="11"/>
          </p:nvPr>
        </p:nvSpPr>
        <p:spPr>
          <a:xfrm>
            <a:off x="5602628" y="1775637"/>
            <a:ext cx="6242736" cy="4608364"/>
          </a:xfrm>
          <a:solidFill>
            <a:schemeClr val="bg1"/>
          </a:solidFill>
        </p:spPr>
        <p:txBody>
          <a:bodyPr/>
          <a:lstStyle>
            <a:lvl1pPr>
              <a:spcBef>
                <a:spcPts val="0"/>
              </a:spcBef>
              <a:spcAft>
                <a:spcPts val="0"/>
              </a:spcAft>
              <a:defRPr sz="1800"/>
            </a:lvl1pPr>
            <a:lvl2pPr>
              <a:spcBef>
                <a:spcPts val="0"/>
              </a:spcBef>
              <a:spcAft>
                <a:spcPts val="0"/>
              </a:spcAft>
              <a:defRPr sz="1600"/>
            </a:lvl2pPr>
            <a:lvl3pPr>
              <a:spcBef>
                <a:spcPts val="0"/>
              </a:spcBef>
              <a:spcAft>
                <a:spcPts val="0"/>
              </a:spcAft>
              <a:defRPr sz="1600"/>
            </a:lvl3pPr>
            <a:lvl4pPr>
              <a:spcBef>
                <a:spcPts val="0"/>
              </a:spcBef>
              <a:spcAft>
                <a:spcPts val="0"/>
              </a:spcAft>
              <a:defRPr/>
            </a:lvl4pPr>
            <a:lvl5pPr>
              <a:spcBef>
                <a:spcPts val="0"/>
              </a:spcBef>
              <a:spcAft>
                <a:spcPts val="0"/>
              </a:spcAft>
              <a:defRPr/>
            </a:lvl5pPr>
          </a:lstStyle>
          <a:p>
            <a:pPr lvl="0"/>
            <a:r>
              <a:rPr lang="es-ES" noProof="0" dirty="0" err="1"/>
              <a:t>Click</a:t>
            </a:r>
            <a:r>
              <a:rPr lang="es-ES" noProof="0" dirty="0"/>
              <a:t> </a:t>
            </a:r>
            <a:r>
              <a:rPr lang="es-ES" noProof="0" dirty="0" err="1"/>
              <a:t>to</a:t>
            </a:r>
            <a:r>
              <a:rPr lang="es-ES" noProof="0" dirty="0"/>
              <a:t> </a:t>
            </a:r>
            <a:r>
              <a:rPr lang="es-ES" noProof="0" dirty="0" err="1"/>
              <a:t>edit</a:t>
            </a:r>
            <a:r>
              <a:rPr lang="es-ES" noProof="0" dirty="0"/>
              <a:t> Master </a:t>
            </a:r>
            <a:r>
              <a:rPr lang="es-ES" noProof="0" dirty="0" err="1"/>
              <a:t>text</a:t>
            </a:r>
            <a:r>
              <a:rPr lang="es-ES" noProof="0" dirty="0"/>
              <a:t> </a:t>
            </a:r>
            <a:r>
              <a:rPr lang="es-ES" noProof="0" dirty="0" err="1"/>
              <a:t>styles</a:t>
            </a:r>
            <a:endParaRPr lang="es-ES" noProof="0" dirty="0"/>
          </a:p>
          <a:p>
            <a:pPr lvl="1"/>
            <a:r>
              <a:rPr lang="es-ES" noProof="0" dirty="0" err="1"/>
              <a:t>Second</a:t>
            </a:r>
            <a:r>
              <a:rPr lang="es-ES" noProof="0" dirty="0"/>
              <a:t> </a:t>
            </a:r>
            <a:r>
              <a:rPr lang="es-ES" noProof="0" dirty="0" err="1"/>
              <a:t>level</a:t>
            </a:r>
            <a:endParaRPr lang="es-ES" noProof="0" dirty="0"/>
          </a:p>
          <a:p>
            <a:pPr lvl="2"/>
            <a:r>
              <a:rPr lang="es-ES" noProof="0" dirty="0" err="1"/>
              <a:t>Third</a:t>
            </a:r>
            <a:r>
              <a:rPr lang="es-ES" noProof="0" dirty="0"/>
              <a:t> </a:t>
            </a:r>
            <a:r>
              <a:rPr lang="es-ES" noProof="0" dirty="0" err="1"/>
              <a:t>level</a:t>
            </a:r>
            <a:endParaRPr lang="es-ES" noProof="0" dirty="0"/>
          </a:p>
          <a:p>
            <a:pPr lvl="3"/>
            <a:r>
              <a:rPr lang="es-ES" noProof="0" dirty="0" err="1"/>
              <a:t>Fourth</a:t>
            </a:r>
            <a:r>
              <a:rPr lang="es-ES" noProof="0" dirty="0"/>
              <a:t> </a:t>
            </a:r>
            <a:r>
              <a:rPr lang="es-ES" noProof="0" dirty="0" err="1"/>
              <a:t>level</a:t>
            </a:r>
            <a:endParaRPr lang="es-ES" noProof="0" dirty="0"/>
          </a:p>
          <a:p>
            <a:pPr lvl="4"/>
            <a:r>
              <a:rPr lang="es-ES" noProof="0" dirty="0" err="1"/>
              <a:t>Fifth</a:t>
            </a:r>
            <a:r>
              <a:rPr lang="es-ES" noProof="0" dirty="0"/>
              <a:t> </a:t>
            </a:r>
            <a:r>
              <a:rPr lang="es-ES" noProof="0" dirty="0" err="1"/>
              <a:t>level</a:t>
            </a:r>
            <a:endParaRPr lang="es-ES" noProof="0" dirty="0"/>
          </a:p>
        </p:txBody>
      </p:sp>
      <p:pic>
        <p:nvPicPr>
          <p:cNvPr id="8" name="Picture 7" descr="A yellow triangle with white and blue triangles&#10;&#10;Description automatically generated">
            <a:extLst>
              <a:ext uri="{FF2B5EF4-FFF2-40B4-BE49-F238E27FC236}">
                <a16:creationId xmlns:a16="http://schemas.microsoft.com/office/drawing/2014/main" id="{F370D5E9-F6E1-B804-4D92-F3C7A5863B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8922" y="61472"/>
            <a:ext cx="1236228" cy="1236228"/>
          </a:xfrm>
          <a:prstGeom prst="rect">
            <a:avLst/>
          </a:prstGeom>
        </p:spPr>
      </p:pic>
      <p:pic>
        <p:nvPicPr>
          <p:cNvPr id="9" name="Picture 8">
            <a:extLst>
              <a:ext uri="{FF2B5EF4-FFF2-40B4-BE49-F238E27FC236}">
                <a16:creationId xmlns:a16="http://schemas.microsoft.com/office/drawing/2014/main" id="{D40110BA-A915-2F29-4B9D-F16A6C84612A}"/>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1192354" y="6521496"/>
            <a:ext cx="672000" cy="182907"/>
          </a:xfrm>
          <a:prstGeom prst="rect">
            <a:avLst/>
          </a:prstGeom>
        </p:spPr>
      </p:pic>
      <p:sp>
        <p:nvSpPr>
          <p:cNvPr id="10" name="Title 1">
            <a:extLst>
              <a:ext uri="{FF2B5EF4-FFF2-40B4-BE49-F238E27FC236}">
                <a16:creationId xmlns:a16="http://schemas.microsoft.com/office/drawing/2014/main" id="{F4763B1C-5FEB-787F-E1B8-B8CC42699525}"/>
              </a:ext>
            </a:extLst>
          </p:cNvPr>
          <p:cNvSpPr txBox="1">
            <a:spLocks/>
          </p:cNvSpPr>
          <p:nvPr userDrawn="1"/>
        </p:nvSpPr>
        <p:spPr>
          <a:xfrm>
            <a:off x="5350041" y="1041992"/>
            <a:ext cx="6519229" cy="461774"/>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200" b="0" kern="1200">
                <a:solidFill>
                  <a:schemeClr val="accent1"/>
                </a:solidFill>
                <a:latin typeface="Overpass" panose="00000500000000000000" pitchFamily="2" charset="0"/>
                <a:ea typeface="+mj-ea"/>
                <a:cs typeface="+mj-cs"/>
              </a:defRPr>
            </a:lvl1pPr>
          </a:lstStyle>
          <a:p>
            <a:r>
              <a:rPr lang="en-US" dirty="0"/>
              <a:t>Example</a:t>
            </a:r>
            <a:endParaRPr lang="en-TR" dirty="0"/>
          </a:p>
        </p:txBody>
      </p:sp>
    </p:spTree>
    <p:extLst>
      <p:ext uri="{BB962C8B-B14F-4D97-AF65-F5344CB8AC3E}">
        <p14:creationId xmlns:p14="http://schemas.microsoft.com/office/powerpoint/2010/main" val="3919791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infographic under i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A5D70-EB53-284B-E6A5-458992FC0351}"/>
              </a:ext>
            </a:extLst>
          </p:cNvPr>
          <p:cNvSpPr>
            <a:spLocks noGrp="1"/>
          </p:cNvSpPr>
          <p:nvPr>
            <p:ph type="title"/>
          </p:nvPr>
        </p:nvSpPr>
        <p:spPr>
          <a:xfrm>
            <a:off x="341717" y="1041992"/>
            <a:ext cx="11527554" cy="461774"/>
          </a:xfrm>
        </p:spPr>
        <p:txBody>
          <a:bodyPr/>
          <a:lstStyle>
            <a:lvl1pPr>
              <a:defRPr b="0">
                <a:solidFill>
                  <a:schemeClr val="accent1"/>
                </a:solidFill>
              </a:defRPr>
            </a:lvl1pPr>
          </a:lstStyle>
          <a:p>
            <a:r>
              <a:rPr lang="es-ES" noProof="0" dirty="0" err="1"/>
              <a:t>Click</a:t>
            </a:r>
            <a:r>
              <a:rPr lang="es-ES" noProof="0" dirty="0"/>
              <a:t> </a:t>
            </a:r>
            <a:r>
              <a:rPr lang="es-ES" noProof="0" dirty="0" err="1"/>
              <a:t>to</a:t>
            </a:r>
            <a:r>
              <a:rPr lang="es-ES" noProof="0" dirty="0"/>
              <a:t> </a:t>
            </a:r>
            <a:r>
              <a:rPr lang="es-ES" noProof="0" dirty="0" err="1"/>
              <a:t>edit</a:t>
            </a:r>
            <a:r>
              <a:rPr lang="es-ES" noProof="0" dirty="0"/>
              <a:t> Master </a:t>
            </a:r>
            <a:r>
              <a:rPr lang="es-ES" noProof="0" dirty="0" err="1"/>
              <a:t>title</a:t>
            </a:r>
            <a:r>
              <a:rPr lang="es-ES" noProof="0" dirty="0"/>
              <a:t> </a:t>
            </a:r>
            <a:r>
              <a:rPr lang="es-ES" noProof="0" dirty="0" err="1"/>
              <a:t>style</a:t>
            </a:r>
            <a:endParaRPr lang="es-ES" noProof="0" dirty="0"/>
          </a:p>
        </p:txBody>
      </p:sp>
      <p:sp>
        <p:nvSpPr>
          <p:cNvPr id="6" name="Slide Number Placeholder 5">
            <a:extLst>
              <a:ext uri="{FF2B5EF4-FFF2-40B4-BE49-F238E27FC236}">
                <a16:creationId xmlns:a16="http://schemas.microsoft.com/office/drawing/2014/main" id="{69C1F831-BA2F-4B13-8279-923173363C73}"/>
              </a:ext>
            </a:extLst>
          </p:cNvPr>
          <p:cNvSpPr>
            <a:spLocks noGrp="1"/>
          </p:cNvSpPr>
          <p:nvPr>
            <p:ph type="sldNum" sz="quarter" idx="4"/>
          </p:nvPr>
        </p:nvSpPr>
        <p:spPr>
          <a:xfrm>
            <a:off x="350725" y="6471946"/>
            <a:ext cx="597409" cy="288000"/>
          </a:xfrm>
          <a:prstGeom prst="rect">
            <a:avLst/>
          </a:prstGeom>
        </p:spPr>
        <p:txBody>
          <a:bodyPr/>
          <a:lstStyle>
            <a:lvl1pPr algn="l">
              <a:defRPr sz="1200">
                <a:solidFill>
                  <a:schemeClr val="accent1"/>
                </a:solidFill>
                <a:latin typeface="Overpass" panose="00000500000000000000" pitchFamily="2" charset="0"/>
              </a:defRPr>
            </a:lvl1pPr>
          </a:lstStyle>
          <a:p>
            <a:fld id="{DE6AFE15-C2E9-4D24-B4CA-F486C059A54B}" type="slidenum">
              <a:rPr lang="en-GB" smtClean="0"/>
              <a:pPr/>
              <a:t>‹#›</a:t>
            </a:fld>
            <a:endParaRPr lang="en-GB"/>
          </a:p>
        </p:txBody>
      </p:sp>
      <p:sp>
        <p:nvSpPr>
          <p:cNvPr id="3" name="Content Placeholder 2">
            <a:extLst>
              <a:ext uri="{FF2B5EF4-FFF2-40B4-BE49-F238E27FC236}">
                <a16:creationId xmlns:a16="http://schemas.microsoft.com/office/drawing/2014/main" id="{6A9BA359-45D1-8443-A7CF-20AE519D33E0}"/>
              </a:ext>
            </a:extLst>
          </p:cNvPr>
          <p:cNvSpPr>
            <a:spLocks noGrp="1"/>
          </p:cNvSpPr>
          <p:nvPr>
            <p:ph idx="1"/>
          </p:nvPr>
        </p:nvSpPr>
        <p:spPr>
          <a:xfrm>
            <a:off x="334683" y="1779737"/>
            <a:ext cx="5055464" cy="4608364"/>
          </a:xfrm>
          <a:solidFill>
            <a:schemeClr val="bg1"/>
          </a:solidFill>
        </p:spPr>
        <p:txBody>
          <a:bodyPr/>
          <a:lstStyle>
            <a:lvl1pPr>
              <a:spcBef>
                <a:spcPts val="0"/>
              </a:spcBef>
              <a:spcAft>
                <a:spcPts val="0"/>
              </a:spcAft>
              <a:defRPr sz="1800"/>
            </a:lvl1pPr>
            <a:lvl2pPr>
              <a:spcBef>
                <a:spcPts val="0"/>
              </a:spcBef>
              <a:spcAft>
                <a:spcPts val="0"/>
              </a:spcAft>
              <a:defRPr sz="1600"/>
            </a:lvl2pPr>
            <a:lvl3pPr>
              <a:spcBef>
                <a:spcPts val="0"/>
              </a:spcBef>
              <a:spcAft>
                <a:spcPts val="0"/>
              </a:spcAft>
              <a:defRPr sz="1600"/>
            </a:lvl3pPr>
            <a:lvl4pPr>
              <a:spcBef>
                <a:spcPts val="0"/>
              </a:spcBef>
              <a:spcAft>
                <a:spcPts val="0"/>
              </a:spcAft>
              <a:defRPr sz="1400"/>
            </a:lvl4pPr>
            <a:lvl5pPr>
              <a:spcBef>
                <a:spcPts val="0"/>
              </a:spcBef>
              <a:spcAft>
                <a:spcPts val="0"/>
              </a:spcAft>
              <a:defRPr sz="1400"/>
            </a:lvl5pPr>
          </a:lstStyle>
          <a:p>
            <a:pPr lvl="0"/>
            <a:r>
              <a:rPr lang="es-ES" noProof="0" dirty="0" err="1"/>
              <a:t>Click</a:t>
            </a:r>
            <a:r>
              <a:rPr lang="es-ES" noProof="0" dirty="0"/>
              <a:t> </a:t>
            </a:r>
            <a:r>
              <a:rPr lang="es-ES" noProof="0" dirty="0" err="1"/>
              <a:t>to</a:t>
            </a:r>
            <a:r>
              <a:rPr lang="es-ES" noProof="0" dirty="0"/>
              <a:t> </a:t>
            </a:r>
            <a:r>
              <a:rPr lang="es-ES" noProof="0" dirty="0" err="1"/>
              <a:t>edit</a:t>
            </a:r>
            <a:r>
              <a:rPr lang="es-ES" noProof="0" dirty="0"/>
              <a:t> Master </a:t>
            </a:r>
            <a:r>
              <a:rPr lang="es-ES" noProof="0" dirty="0" err="1"/>
              <a:t>text</a:t>
            </a:r>
            <a:r>
              <a:rPr lang="es-ES" noProof="0" dirty="0"/>
              <a:t> </a:t>
            </a:r>
            <a:r>
              <a:rPr lang="es-ES" noProof="0" dirty="0" err="1"/>
              <a:t>styles</a:t>
            </a:r>
            <a:endParaRPr lang="es-ES" noProof="0" dirty="0"/>
          </a:p>
          <a:p>
            <a:pPr lvl="1"/>
            <a:r>
              <a:rPr lang="es-ES" noProof="0" dirty="0" err="1"/>
              <a:t>Second</a:t>
            </a:r>
            <a:r>
              <a:rPr lang="es-ES" noProof="0" dirty="0"/>
              <a:t> </a:t>
            </a:r>
            <a:r>
              <a:rPr lang="es-ES" noProof="0" dirty="0" err="1"/>
              <a:t>level</a:t>
            </a:r>
            <a:endParaRPr lang="es-ES" noProof="0" dirty="0"/>
          </a:p>
          <a:p>
            <a:pPr lvl="2"/>
            <a:r>
              <a:rPr lang="es-ES" noProof="0" dirty="0" err="1"/>
              <a:t>Third</a:t>
            </a:r>
            <a:r>
              <a:rPr lang="es-ES" noProof="0" dirty="0"/>
              <a:t> </a:t>
            </a:r>
            <a:r>
              <a:rPr lang="es-ES" noProof="0" dirty="0" err="1"/>
              <a:t>level</a:t>
            </a:r>
            <a:endParaRPr lang="es-ES" noProof="0" dirty="0"/>
          </a:p>
          <a:p>
            <a:pPr lvl="3"/>
            <a:r>
              <a:rPr lang="es-ES" noProof="0" dirty="0" err="1"/>
              <a:t>Fourth</a:t>
            </a:r>
            <a:r>
              <a:rPr lang="es-ES" noProof="0" dirty="0"/>
              <a:t> </a:t>
            </a:r>
            <a:r>
              <a:rPr lang="es-ES" noProof="0" dirty="0" err="1"/>
              <a:t>level</a:t>
            </a:r>
            <a:endParaRPr lang="es-ES" noProof="0" dirty="0"/>
          </a:p>
          <a:p>
            <a:pPr lvl="4"/>
            <a:r>
              <a:rPr lang="es-ES" noProof="0" dirty="0" err="1"/>
              <a:t>Fifth</a:t>
            </a:r>
            <a:r>
              <a:rPr lang="es-ES" noProof="0" dirty="0"/>
              <a:t> </a:t>
            </a:r>
            <a:r>
              <a:rPr lang="es-ES" noProof="0" dirty="0" err="1"/>
              <a:t>level</a:t>
            </a:r>
            <a:endParaRPr lang="es-ES" noProof="0" dirty="0"/>
          </a:p>
        </p:txBody>
      </p:sp>
      <p:sp>
        <p:nvSpPr>
          <p:cNvPr id="7" name="Content Placeholder 2">
            <a:extLst>
              <a:ext uri="{FF2B5EF4-FFF2-40B4-BE49-F238E27FC236}">
                <a16:creationId xmlns:a16="http://schemas.microsoft.com/office/drawing/2014/main" id="{6FA2DF2C-8CE4-7083-2E5D-BE48545D6E0A}"/>
              </a:ext>
            </a:extLst>
          </p:cNvPr>
          <p:cNvSpPr>
            <a:spLocks noGrp="1"/>
          </p:cNvSpPr>
          <p:nvPr>
            <p:ph idx="10"/>
          </p:nvPr>
        </p:nvSpPr>
        <p:spPr>
          <a:xfrm>
            <a:off x="5694947" y="1779737"/>
            <a:ext cx="6162370" cy="4608363"/>
          </a:xfrm>
          <a:solidFill>
            <a:schemeClr val="bg1"/>
          </a:solidFill>
        </p:spPr>
        <p:txBody>
          <a:bodyPr/>
          <a:lstStyle>
            <a:lvl1pPr>
              <a:spcBef>
                <a:spcPts val="0"/>
              </a:spcBef>
              <a:spcAft>
                <a:spcPts val="0"/>
              </a:spcAft>
              <a:defRPr sz="1800"/>
            </a:lvl1pPr>
            <a:lvl2pPr>
              <a:spcBef>
                <a:spcPts val="0"/>
              </a:spcBef>
              <a:spcAft>
                <a:spcPts val="0"/>
              </a:spcAft>
              <a:defRPr sz="1600"/>
            </a:lvl2pPr>
            <a:lvl3pPr>
              <a:spcBef>
                <a:spcPts val="0"/>
              </a:spcBef>
              <a:spcAft>
                <a:spcPts val="0"/>
              </a:spcAft>
              <a:defRPr sz="1600"/>
            </a:lvl3pPr>
            <a:lvl4pPr>
              <a:spcBef>
                <a:spcPts val="0"/>
              </a:spcBef>
              <a:spcAft>
                <a:spcPts val="0"/>
              </a:spcAft>
              <a:defRPr sz="1400"/>
            </a:lvl4pPr>
            <a:lvl5pPr>
              <a:spcBef>
                <a:spcPts val="0"/>
              </a:spcBef>
              <a:spcAft>
                <a:spcPts val="0"/>
              </a:spcAft>
              <a:defRPr sz="1400"/>
            </a:lvl5pPr>
          </a:lstStyle>
          <a:p>
            <a:pPr lvl="0"/>
            <a:r>
              <a:rPr lang="es-ES" noProof="0" dirty="0" err="1"/>
              <a:t>Click</a:t>
            </a:r>
            <a:r>
              <a:rPr lang="es-ES" noProof="0" dirty="0"/>
              <a:t> </a:t>
            </a:r>
            <a:r>
              <a:rPr lang="es-ES" noProof="0" dirty="0" err="1"/>
              <a:t>to</a:t>
            </a:r>
            <a:r>
              <a:rPr lang="es-ES" noProof="0" dirty="0"/>
              <a:t> </a:t>
            </a:r>
            <a:r>
              <a:rPr lang="es-ES" noProof="0" dirty="0" err="1"/>
              <a:t>edit</a:t>
            </a:r>
            <a:r>
              <a:rPr lang="es-ES" noProof="0" dirty="0"/>
              <a:t> Master </a:t>
            </a:r>
            <a:r>
              <a:rPr lang="es-ES" noProof="0" dirty="0" err="1"/>
              <a:t>text</a:t>
            </a:r>
            <a:r>
              <a:rPr lang="es-ES" noProof="0" dirty="0"/>
              <a:t> </a:t>
            </a:r>
            <a:r>
              <a:rPr lang="es-ES" noProof="0" dirty="0" err="1"/>
              <a:t>styles</a:t>
            </a:r>
            <a:endParaRPr lang="es-ES" noProof="0" dirty="0"/>
          </a:p>
          <a:p>
            <a:pPr lvl="1"/>
            <a:r>
              <a:rPr lang="es-ES" noProof="0" dirty="0" err="1"/>
              <a:t>Second</a:t>
            </a:r>
            <a:r>
              <a:rPr lang="es-ES" noProof="0" dirty="0"/>
              <a:t> </a:t>
            </a:r>
            <a:r>
              <a:rPr lang="es-ES" noProof="0" dirty="0" err="1"/>
              <a:t>level</a:t>
            </a:r>
            <a:endParaRPr lang="es-ES" noProof="0" dirty="0"/>
          </a:p>
          <a:p>
            <a:pPr lvl="2"/>
            <a:r>
              <a:rPr lang="es-ES" noProof="0" dirty="0" err="1"/>
              <a:t>Third</a:t>
            </a:r>
            <a:r>
              <a:rPr lang="es-ES" noProof="0" dirty="0"/>
              <a:t> </a:t>
            </a:r>
            <a:r>
              <a:rPr lang="es-ES" noProof="0" dirty="0" err="1"/>
              <a:t>level</a:t>
            </a:r>
            <a:endParaRPr lang="es-ES" noProof="0" dirty="0"/>
          </a:p>
          <a:p>
            <a:pPr lvl="3"/>
            <a:r>
              <a:rPr lang="es-ES" noProof="0" dirty="0" err="1"/>
              <a:t>Fourth</a:t>
            </a:r>
            <a:r>
              <a:rPr lang="es-ES" noProof="0" dirty="0"/>
              <a:t> </a:t>
            </a:r>
            <a:r>
              <a:rPr lang="es-ES" noProof="0" dirty="0" err="1"/>
              <a:t>level</a:t>
            </a:r>
            <a:endParaRPr lang="es-ES" noProof="0" dirty="0"/>
          </a:p>
          <a:p>
            <a:pPr lvl="4"/>
            <a:r>
              <a:rPr lang="es-ES" noProof="0" dirty="0" err="1"/>
              <a:t>Fifth</a:t>
            </a:r>
            <a:r>
              <a:rPr lang="es-ES" noProof="0" dirty="0"/>
              <a:t> </a:t>
            </a:r>
            <a:r>
              <a:rPr lang="es-ES" noProof="0" dirty="0" err="1"/>
              <a:t>level</a:t>
            </a:r>
            <a:endParaRPr lang="es-ES" noProof="0" dirty="0"/>
          </a:p>
        </p:txBody>
      </p:sp>
      <p:pic>
        <p:nvPicPr>
          <p:cNvPr id="12" name="Picture 11" descr="A yellow triangle with white and blue triangles&#10;&#10;Description automatically generated">
            <a:extLst>
              <a:ext uri="{FF2B5EF4-FFF2-40B4-BE49-F238E27FC236}">
                <a16:creationId xmlns:a16="http://schemas.microsoft.com/office/drawing/2014/main" id="{C5B7F13E-D53B-F11D-29E1-99CEA5D6CB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8922" y="61472"/>
            <a:ext cx="1236228" cy="1236228"/>
          </a:xfrm>
          <a:prstGeom prst="rect">
            <a:avLst/>
          </a:prstGeom>
        </p:spPr>
      </p:pic>
    </p:spTree>
    <p:extLst>
      <p:ext uri="{BB962C8B-B14F-4D97-AF65-F5344CB8AC3E}">
        <p14:creationId xmlns:p14="http://schemas.microsoft.com/office/powerpoint/2010/main" val="4215484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with infographic under i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A5D70-EB53-284B-E6A5-458992FC0351}"/>
              </a:ext>
            </a:extLst>
          </p:cNvPr>
          <p:cNvSpPr>
            <a:spLocks noGrp="1"/>
          </p:cNvSpPr>
          <p:nvPr>
            <p:ph type="title"/>
          </p:nvPr>
        </p:nvSpPr>
        <p:spPr>
          <a:xfrm>
            <a:off x="341717" y="1041992"/>
            <a:ext cx="11527554" cy="461774"/>
          </a:xfrm>
        </p:spPr>
        <p:txBody>
          <a:bodyPr/>
          <a:lstStyle>
            <a:lvl1pPr>
              <a:defRPr b="0">
                <a:solidFill>
                  <a:schemeClr val="accent1"/>
                </a:solidFill>
              </a:defRPr>
            </a:lvl1pPr>
          </a:lstStyle>
          <a:p>
            <a:r>
              <a:rPr lang="es-ES" noProof="0" dirty="0" err="1"/>
              <a:t>Click</a:t>
            </a:r>
            <a:r>
              <a:rPr lang="es-ES" noProof="0" dirty="0"/>
              <a:t> </a:t>
            </a:r>
            <a:r>
              <a:rPr lang="es-ES" noProof="0" dirty="0" err="1"/>
              <a:t>to</a:t>
            </a:r>
            <a:r>
              <a:rPr lang="es-ES" noProof="0" dirty="0"/>
              <a:t> </a:t>
            </a:r>
            <a:r>
              <a:rPr lang="es-ES" noProof="0" dirty="0" err="1"/>
              <a:t>edit</a:t>
            </a:r>
            <a:r>
              <a:rPr lang="es-ES" noProof="0" dirty="0"/>
              <a:t> Master </a:t>
            </a:r>
            <a:r>
              <a:rPr lang="es-ES" noProof="0" dirty="0" err="1"/>
              <a:t>title</a:t>
            </a:r>
            <a:r>
              <a:rPr lang="es-ES" noProof="0" dirty="0"/>
              <a:t> </a:t>
            </a:r>
            <a:r>
              <a:rPr lang="es-ES" noProof="0" dirty="0" err="1"/>
              <a:t>style</a:t>
            </a:r>
            <a:endParaRPr lang="es-ES" noProof="0" dirty="0"/>
          </a:p>
        </p:txBody>
      </p:sp>
      <p:sp>
        <p:nvSpPr>
          <p:cNvPr id="6" name="Slide Number Placeholder 5">
            <a:extLst>
              <a:ext uri="{FF2B5EF4-FFF2-40B4-BE49-F238E27FC236}">
                <a16:creationId xmlns:a16="http://schemas.microsoft.com/office/drawing/2014/main" id="{69C1F831-BA2F-4B13-8279-923173363C73}"/>
              </a:ext>
            </a:extLst>
          </p:cNvPr>
          <p:cNvSpPr>
            <a:spLocks noGrp="1"/>
          </p:cNvSpPr>
          <p:nvPr>
            <p:ph type="sldNum" sz="quarter" idx="4"/>
          </p:nvPr>
        </p:nvSpPr>
        <p:spPr>
          <a:xfrm>
            <a:off x="350725" y="6471946"/>
            <a:ext cx="597409" cy="288000"/>
          </a:xfrm>
          <a:prstGeom prst="rect">
            <a:avLst/>
          </a:prstGeom>
        </p:spPr>
        <p:txBody>
          <a:bodyPr/>
          <a:lstStyle>
            <a:lvl1pPr algn="l">
              <a:defRPr sz="1200">
                <a:solidFill>
                  <a:schemeClr val="accent1"/>
                </a:solidFill>
                <a:latin typeface="Overpass" panose="00000500000000000000" pitchFamily="2" charset="0"/>
              </a:defRPr>
            </a:lvl1pPr>
          </a:lstStyle>
          <a:p>
            <a:fld id="{DE6AFE15-C2E9-4D24-B4CA-F486C059A54B}" type="slidenum">
              <a:rPr lang="en-GB" smtClean="0"/>
              <a:pPr/>
              <a:t>‹#›</a:t>
            </a:fld>
            <a:endParaRPr lang="en-GB"/>
          </a:p>
        </p:txBody>
      </p:sp>
      <p:sp>
        <p:nvSpPr>
          <p:cNvPr id="3" name="Content Placeholder 2">
            <a:extLst>
              <a:ext uri="{FF2B5EF4-FFF2-40B4-BE49-F238E27FC236}">
                <a16:creationId xmlns:a16="http://schemas.microsoft.com/office/drawing/2014/main" id="{6A9BA359-45D1-8443-A7CF-20AE519D33E0}"/>
              </a:ext>
            </a:extLst>
          </p:cNvPr>
          <p:cNvSpPr>
            <a:spLocks noGrp="1"/>
          </p:cNvSpPr>
          <p:nvPr>
            <p:ph idx="1"/>
          </p:nvPr>
        </p:nvSpPr>
        <p:spPr>
          <a:xfrm>
            <a:off x="334683" y="1779737"/>
            <a:ext cx="3643759" cy="4608364"/>
          </a:xfrm>
          <a:solidFill>
            <a:schemeClr val="bg1"/>
          </a:solidFill>
        </p:spPr>
        <p:txBody>
          <a:bodyPr/>
          <a:lstStyle>
            <a:lvl1pPr>
              <a:spcBef>
                <a:spcPts val="0"/>
              </a:spcBef>
              <a:spcAft>
                <a:spcPts val="0"/>
              </a:spcAft>
              <a:defRPr sz="1800"/>
            </a:lvl1pPr>
            <a:lvl2pPr>
              <a:spcBef>
                <a:spcPts val="0"/>
              </a:spcBef>
              <a:spcAft>
                <a:spcPts val="0"/>
              </a:spcAft>
              <a:defRPr sz="1600"/>
            </a:lvl2pPr>
            <a:lvl3pPr>
              <a:spcBef>
                <a:spcPts val="0"/>
              </a:spcBef>
              <a:spcAft>
                <a:spcPts val="0"/>
              </a:spcAft>
              <a:defRPr sz="1600"/>
            </a:lvl3pPr>
            <a:lvl4pPr>
              <a:spcBef>
                <a:spcPts val="0"/>
              </a:spcBef>
              <a:spcAft>
                <a:spcPts val="0"/>
              </a:spcAft>
              <a:defRPr/>
            </a:lvl4pPr>
            <a:lvl5pPr>
              <a:spcBef>
                <a:spcPts val="0"/>
              </a:spcBef>
              <a:spcAft>
                <a:spcPts val="0"/>
              </a:spcAft>
              <a:defRPr/>
            </a:lvl5pPr>
          </a:lstStyle>
          <a:p>
            <a:pPr lvl="0"/>
            <a:r>
              <a:rPr lang="es-ES" noProof="0" dirty="0" err="1"/>
              <a:t>Click</a:t>
            </a:r>
            <a:r>
              <a:rPr lang="es-ES" noProof="0" dirty="0"/>
              <a:t> </a:t>
            </a:r>
            <a:r>
              <a:rPr lang="es-ES" noProof="0" dirty="0" err="1"/>
              <a:t>to</a:t>
            </a:r>
            <a:r>
              <a:rPr lang="es-ES" noProof="0" dirty="0"/>
              <a:t> </a:t>
            </a:r>
            <a:r>
              <a:rPr lang="es-ES" noProof="0" dirty="0" err="1"/>
              <a:t>edit</a:t>
            </a:r>
            <a:r>
              <a:rPr lang="es-ES" noProof="0" dirty="0"/>
              <a:t> Master </a:t>
            </a:r>
            <a:r>
              <a:rPr lang="es-ES" noProof="0" dirty="0" err="1"/>
              <a:t>text</a:t>
            </a:r>
            <a:r>
              <a:rPr lang="es-ES" noProof="0" dirty="0"/>
              <a:t> </a:t>
            </a:r>
            <a:r>
              <a:rPr lang="es-ES" noProof="0" dirty="0" err="1"/>
              <a:t>styles</a:t>
            </a:r>
            <a:endParaRPr lang="es-ES" noProof="0" dirty="0"/>
          </a:p>
          <a:p>
            <a:pPr lvl="1"/>
            <a:r>
              <a:rPr lang="es-ES" noProof="0" dirty="0" err="1"/>
              <a:t>Second</a:t>
            </a:r>
            <a:r>
              <a:rPr lang="es-ES" noProof="0" dirty="0"/>
              <a:t> </a:t>
            </a:r>
            <a:r>
              <a:rPr lang="es-ES" noProof="0" dirty="0" err="1"/>
              <a:t>level</a:t>
            </a:r>
            <a:endParaRPr lang="es-ES" noProof="0" dirty="0"/>
          </a:p>
          <a:p>
            <a:pPr lvl="2"/>
            <a:r>
              <a:rPr lang="es-ES" noProof="0" dirty="0" err="1"/>
              <a:t>Third</a:t>
            </a:r>
            <a:r>
              <a:rPr lang="es-ES" noProof="0" dirty="0"/>
              <a:t> </a:t>
            </a:r>
            <a:r>
              <a:rPr lang="es-ES" noProof="0" dirty="0" err="1"/>
              <a:t>level</a:t>
            </a:r>
            <a:endParaRPr lang="es-ES" noProof="0" dirty="0"/>
          </a:p>
          <a:p>
            <a:pPr lvl="3"/>
            <a:r>
              <a:rPr lang="es-ES" noProof="0" dirty="0" err="1"/>
              <a:t>Fourth</a:t>
            </a:r>
            <a:r>
              <a:rPr lang="es-ES" noProof="0" dirty="0"/>
              <a:t> </a:t>
            </a:r>
            <a:r>
              <a:rPr lang="es-ES" noProof="0" dirty="0" err="1"/>
              <a:t>level</a:t>
            </a:r>
            <a:endParaRPr lang="es-ES" noProof="0" dirty="0"/>
          </a:p>
          <a:p>
            <a:pPr lvl="4"/>
            <a:r>
              <a:rPr lang="es-ES" noProof="0" dirty="0" err="1"/>
              <a:t>Fifth</a:t>
            </a:r>
            <a:r>
              <a:rPr lang="es-ES" noProof="0" dirty="0"/>
              <a:t> </a:t>
            </a:r>
            <a:r>
              <a:rPr lang="es-ES" noProof="0" dirty="0" err="1"/>
              <a:t>level</a:t>
            </a:r>
            <a:endParaRPr lang="es-ES" noProof="0" dirty="0"/>
          </a:p>
        </p:txBody>
      </p:sp>
      <p:sp>
        <p:nvSpPr>
          <p:cNvPr id="4" name="Content Placeholder 2">
            <a:extLst>
              <a:ext uri="{FF2B5EF4-FFF2-40B4-BE49-F238E27FC236}">
                <a16:creationId xmlns:a16="http://schemas.microsoft.com/office/drawing/2014/main" id="{D939BBDF-DD27-205C-E817-B8D4B63B1AC9}"/>
              </a:ext>
            </a:extLst>
          </p:cNvPr>
          <p:cNvSpPr>
            <a:spLocks noGrp="1"/>
          </p:cNvSpPr>
          <p:nvPr>
            <p:ph idx="11"/>
          </p:nvPr>
        </p:nvSpPr>
        <p:spPr>
          <a:xfrm>
            <a:off x="8225512" y="1779737"/>
            <a:ext cx="3643759" cy="4608364"/>
          </a:xfrm>
          <a:solidFill>
            <a:schemeClr val="bg1"/>
          </a:solidFill>
        </p:spPr>
        <p:txBody>
          <a:bodyPr/>
          <a:lstStyle>
            <a:lvl1pPr>
              <a:spcBef>
                <a:spcPts val="0"/>
              </a:spcBef>
              <a:spcAft>
                <a:spcPts val="0"/>
              </a:spcAft>
              <a:defRPr sz="1800"/>
            </a:lvl1pPr>
            <a:lvl2pPr>
              <a:spcBef>
                <a:spcPts val="0"/>
              </a:spcBef>
              <a:spcAft>
                <a:spcPts val="0"/>
              </a:spcAft>
              <a:defRPr sz="1600"/>
            </a:lvl2pPr>
            <a:lvl3pPr>
              <a:spcBef>
                <a:spcPts val="0"/>
              </a:spcBef>
              <a:spcAft>
                <a:spcPts val="0"/>
              </a:spcAft>
              <a:defRPr sz="1600"/>
            </a:lvl3pPr>
            <a:lvl4pPr>
              <a:spcBef>
                <a:spcPts val="0"/>
              </a:spcBef>
              <a:spcAft>
                <a:spcPts val="0"/>
              </a:spcAft>
              <a:defRPr/>
            </a:lvl4pPr>
            <a:lvl5pPr>
              <a:spcBef>
                <a:spcPts val="0"/>
              </a:spcBef>
              <a:spcAft>
                <a:spcPts val="0"/>
              </a:spcAft>
              <a:defRPr/>
            </a:lvl5pPr>
          </a:lstStyle>
          <a:p>
            <a:pPr lvl="0"/>
            <a:r>
              <a:rPr lang="es-ES" noProof="0" dirty="0" err="1"/>
              <a:t>Click</a:t>
            </a:r>
            <a:r>
              <a:rPr lang="es-ES" noProof="0" dirty="0"/>
              <a:t> </a:t>
            </a:r>
            <a:r>
              <a:rPr lang="es-ES" noProof="0" dirty="0" err="1"/>
              <a:t>to</a:t>
            </a:r>
            <a:r>
              <a:rPr lang="es-ES" noProof="0" dirty="0"/>
              <a:t> </a:t>
            </a:r>
            <a:r>
              <a:rPr lang="es-ES" noProof="0" dirty="0" err="1"/>
              <a:t>edit</a:t>
            </a:r>
            <a:r>
              <a:rPr lang="es-ES" noProof="0" dirty="0"/>
              <a:t> Master </a:t>
            </a:r>
            <a:r>
              <a:rPr lang="es-ES" noProof="0" dirty="0" err="1"/>
              <a:t>text</a:t>
            </a:r>
            <a:r>
              <a:rPr lang="es-ES" noProof="0" dirty="0"/>
              <a:t> </a:t>
            </a:r>
            <a:r>
              <a:rPr lang="es-ES" noProof="0" dirty="0" err="1"/>
              <a:t>styles</a:t>
            </a:r>
            <a:endParaRPr lang="es-ES" noProof="0" dirty="0"/>
          </a:p>
          <a:p>
            <a:pPr lvl="1"/>
            <a:r>
              <a:rPr lang="es-ES" noProof="0" dirty="0" err="1"/>
              <a:t>Second</a:t>
            </a:r>
            <a:r>
              <a:rPr lang="es-ES" noProof="0" dirty="0"/>
              <a:t> </a:t>
            </a:r>
            <a:r>
              <a:rPr lang="es-ES" noProof="0" dirty="0" err="1"/>
              <a:t>level</a:t>
            </a:r>
            <a:endParaRPr lang="es-ES" noProof="0" dirty="0"/>
          </a:p>
          <a:p>
            <a:pPr lvl="2"/>
            <a:r>
              <a:rPr lang="es-ES" noProof="0" dirty="0" err="1"/>
              <a:t>Third</a:t>
            </a:r>
            <a:r>
              <a:rPr lang="es-ES" noProof="0" dirty="0"/>
              <a:t> </a:t>
            </a:r>
            <a:r>
              <a:rPr lang="es-ES" noProof="0" dirty="0" err="1"/>
              <a:t>level</a:t>
            </a:r>
            <a:endParaRPr lang="es-ES" noProof="0" dirty="0"/>
          </a:p>
          <a:p>
            <a:pPr lvl="3"/>
            <a:r>
              <a:rPr lang="es-ES" noProof="0" dirty="0" err="1"/>
              <a:t>Fourth</a:t>
            </a:r>
            <a:r>
              <a:rPr lang="es-ES" noProof="0" dirty="0"/>
              <a:t> </a:t>
            </a:r>
            <a:r>
              <a:rPr lang="es-ES" noProof="0" dirty="0" err="1"/>
              <a:t>level</a:t>
            </a:r>
            <a:endParaRPr lang="es-ES" noProof="0" dirty="0"/>
          </a:p>
          <a:p>
            <a:pPr lvl="4"/>
            <a:r>
              <a:rPr lang="es-ES" noProof="0" dirty="0" err="1"/>
              <a:t>Fifth</a:t>
            </a:r>
            <a:r>
              <a:rPr lang="es-ES" noProof="0" dirty="0"/>
              <a:t> </a:t>
            </a:r>
            <a:r>
              <a:rPr lang="es-ES" noProof="0" dirty="0" err="1"/>
              <a:t>level</a:t>
            </a:r>
            <a:endParaRPr lang="es-ES" noProof="0" dirty="0"/>
          </a:p>
        </p:txBody>
      </p:sp>
      <p:sp>
        <p:nvSpPr>
          <p:cNvPr id="5" name="Content Placeholder 2">
            <a:extLst>
              <a:ext uri="{FF2B5EF4-FFF2-40B4-BE49-F238E27FC236}">
                <a16:creationId xmlns:a16="http://schemas.microsoft.com/office/drawing/2014/main" id="{FF8C2385-71D2-C483-675C-69ADF39CE696}"/>
              </a:ext>
            </a:extLst>
          </p:cNvPr>
          <p:cNvSpPr>
            <a:spLocks noGrp="1"/>
          </p:cNvSpPr>
          <p:nvPr>
            <p:ph idx="12"/>
          </p:nvPr>
        </p:nvSpPr>
        <p:spPr>
          <a:xfrm>
            <a:off x="4283614" y="1779737"/>
            <a:ext cx="3643759" cy="4608364"/>
          </a:xfrm>
          <a:solidFill>
            <a:schemeClr val="bg1"/>
          </a:solidFill>
        </p:spPr>
        <p:txBody>
          <a:bodyPr/>
          <a:lstStyle>
            <a:lvl1pPr>
              <a:spcBef>
                <a:spcPts val="0"/>
              </a:spcBef>
              <a:spcAft>
                <a:spcPts val="0"/>
              </a:spcAft>
              <a:defRPr sz="1800"/>
            </a:lvl1pPr>
            <a:lvl2pPr>
              <a:spcBef>
                <a:spcPts val="0"/>
              </a:spcBef>
              <a:spcAft>
                <a:spcPts val="0"/>
              </a:spcAft>
              <a:defRPr sz="1600"/>
            </a:lvl2pPr>
            <a:lvl3pPr>
              <a:spcBef>
                <a:spcPts val="0"/>
              </a:spcBef>
              <a:spcAft>
                <a:spcPts val="0"/>
              </a:spcAft>
              <a:defRPr sz="1600"/>
            </a:lvl3pPr>
            <a:lvl4pPr>
              <a:spcBef>
                <a:spcPts val="0"/>
              </a:spcBef>
              <a:spcAft>
                <a:spcPts val="0"/>
              </a:spcAft>
              <a:defRPr/>
            </a:lvl4pPr>
            <a:lvl5pPr>
              <a:spcBef>
                <a:spcPts val="0"/>
              </a:spcBef>
              <a:spcAft>
                <a:spcPts val="0"/>
              </a:spcAft>
              <a:defRPr/>
            </a:lvl5pPr>
          </a:lstStyle>
          <a:p>
            <a:pPr lvl="0"/>
            <a:r>
              <a:rPr lang="es-ES" noProof="0" dirty="0" err="1"/>
              <a:t>Click</a:t>
            </a:r>
            <a:r>
              <a:rPr lang="es-ES" noProof="0" dirty="0"/>
              <a:t> </a:t>
            </a:r>
            <a:r>
              <a:rPr lang="es-ES" noProof="0" dirty="0" err="1"/>
              <a:t>to</a:t>
            </a:r>
            <a:r>
              <a:rPr lang="es-ES" noProof="0" dirty="0"/>
              <a:t> </a:t>
            </a:r>
            <a:r>
              <a:rPr lang="es-ES" noProof="0" dirty="0" err="1"/>
              <a:t>edit</a:t>
            </a:r>
            <a:r>
              <a:rPr lang="es-ES" noProof="0" dirty="0"/>
              <a:t> Master </a:t>
            </a:r>
            <a:r>
              <a:rPr lang="es-ES" noProof="0" dirty="0" err="1"/>
              <a:t>text</a:t>
            </a:r>
            <a:r>
              <a:rPr lang="es-ES" noProof="0" dirty="0"/>
              <a:t> </a:t>
            </a:r>
            <a:r>
              <a:rPr lang="es-ES" noProof="0" dirty="0" err="1"/>
              <a:t>styles</a:t>
            </a:r>
            <a:endParaRPr lang="es-ES" noProof="0" dirty="0"/>
          </a:p>
          <a:p>
            <a:pPr lvl="1"/>
            <a:r>
              <a:rPr lang="es-ES" noProof="0" dirty="0" err="1"/>
              <a:t>Second</a:t>
            </a:r>
            <a:r>
              <a:rPr lang="es-ES" noProof="0" dirty="0"/>
              <a:t> </a:t>
            </a:r>
            <a:r>
              <a:rPr lang="es-ES" noProof="0" dirty="0" err="1"/>
              <a:t>level</a:t>
            </a:r>
            <a:endParaRPr lang="es-ES" noProof="0" dirty="0"/>
          </a:p>
          <a:p>
            <a:pPr lvl="2"/>
            <a:r>
              <a:rPr lang="es-ES" noProof="0" dirty="0" err="1"/>
              <a:t>Third</a:t>
            </a:r>
            <a:r>
              <a:rPr lang="es-ES" noProof="0" dirty="0"/>
              <a:t> </a:t>
            </a:r>
            <a:r>
              <a:rPr lang="es-ES" noProof="0" dirty="0" err="1"/>
              <a:t>level</a:t>
            </a:r>
            <a:endParaRPr lang="es-ES" noProof="0" dirty="0"/>
          </a:p>
          <a:p>
            <a:pPr lvl="3"/>
            <a:r>
              <a:rPr lang="es-ES" noProof="0" dirty="0" err="1"/>
              <a:t>Fourth</a:t>
            </a:r>
            <a:r>
              <a:rPr lang="es-ES" noProof="0" dirty="0"/>
              <a:t> </a:t>
            </a:r>
            <a:r>
              <a:rPr lang="es-ES" noProof="0" dirty="0" err="1"/>
              <a:t>level</a:t>
            </a:r>
            <a:endParaRPr lang="es-ES" noProof="0" dirty="0"/>
          </a:p>
          <a:p>
            <a:pPr lvl="4"/>
            <a:r>
              <a:rPr lang="es-ES" noProof="0" dirty="0" err="1"/>
              <a:t>Fifth</a:t>
            </a:r>
            <a:r>
              <a:rPr lang="es-ES" noProof="0" dirty="0"/>
              <a:t> </a:t>
            </a:r>
            <a:r>
              <a:rPr lang="es-ES" noProof="0" dirty="0" err="1"/>
              <a:t>level</a:t>
            </a:r>
            <a:endParaRPr lang="es-ES" noProof="0" dirty="0"/>
          </a:p>
        </p:txBody>
      </p:sp>
      <p:pic>
        <p:nvPicPr>
          <p:cNvPr id="9" name="Picture 8" descr="A yellow triangle with white and blue triangles&#10;&#10;Description automatically generated">
            <a:extLst>
              <a:ext uri="{FF2B5EF4-FFF2-40B4-BE49-F238E27FC236}">
                <a16:creationId xmlns:a16="http://schemas.microsoft.com/office/drawing/2014/main" id="{D770E8A8-FDC5-A872-EBF0-2DE0DBBFD2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8922" y="61472"/>
            <a:ext cx="1236228" cy="1236228"/>
          </a:xfrm>
          <a:prstGeom prst="rect">
            <a:avLst/>
          </a:prstGeom>
        </p:spPr>
      </p:pic>
    </p:spTree>
    <p:extLst>
      <p:ext uri="{BB962C8B-B14F-4D97-AF65-F5344CB8AC3E}">
        <p14:creationId xmlns:p14="http://schemas.microsoft.com/office/powerpoint/2010/main" val="1028123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with infographic under i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A5D70-EB53-284B-E6A5-458992FC0351}"/>
              </a:ext>
            </a:extLst>
          </p:cNvPr>
          <p:cNvSpPr>
            <a:spLocks noGrp="1"/>
          </p:cNvSpPr>
          <p:nvPr>
            <p:ph type="title"/>
          </p:nvPr>
        </p:nvSpPr>
        <p:spPr>
          <a:xfrm>
            <a:off x="341717" y="1041992"/>
            <a:ext cx="11527554" cy="461774"/>
          </a:xfrm>
        </p:spPr>
        <p:txBody>
          <a:bodyPr/>
          <a:lstStyle>
            <a:lvl1pPr>
              <a:defRPr b="0">
                <a:solidFill>
                  <a:schemeClr val="accent1"/>
                </a:solidFill>
              </a:defRPr>
            </a:lvl1pPr>
          </a:lstStyle>
          <a:p>
            <a:r>
              <a:rPr lang="es-ES" noProof="0" dirty="0" err="1"/>
              <a:t>Click</a:t>
            </a:r>
            <a:r>
              <a:rPr lang="es-ES" noProof="0" dirty="0"/>
              <a:t> </a:t>
            </a:r>
            <a:r>
              <a:rPr lang="es-ES" noProof="0" dirty="0" err="1"/>
              <a:t>to</a:t>
            </a:r>
            <a:r>
              <a:rPr lang="es-ES" noProof="0" dirty="0"/>
              <a:t> </a:t>
            </a:r>
            <a:r>
              <a:rPr lang="es-ES" noProof="0" dirty="0" err="1"/>
              <a:t>edit</a:t>
            </a:r>
            <a:r>
              <a:rPr lang="es-ES" noProof="0" dirty="0"/>
              <a:t> Master </a:t>
            </a:r>
            <a:r>
              <a:rPr lang="es-ES" noProof="0" dirty="0" err="1"/>
              <a:t>title</a:t>
            </a:r>
            <a:r>
              <a:rPr lang="es-ES" noProof="0" dirty="0"/>
              <a:t> </a:t>
            </a:r>
            <a:r>
              <a:rPr lang="es-ES" noProof="0" dirty="0" err="1"/>
              <a:t>style</a:t>
            </a:r>
            <a:endParaRPr lang="es-ES" noProof="0" dirty="0"/>
          </a:p>
        </p:txBody>
      </p:sp>
      <p:sp>
        <p:nvSpPr>
          <p:cNvPr id="6" name="Slide Number Placeholder 5">
            <a:extLst>
              <a:ext uri="{FF2B5EF4-FFF2-40B4-BE49-F238E27FC236}">
                <a16:creationId xmlns:a16="http://schemas.microsoft.com/office/drawing/2014/main" id="{69C1F831-BA2F-4B13-8279-923173363C73}"/>
              </a:ext>
            </a:extLst>
          </p:cNvPr>
          <p:cNvSpPr>
            <a:spLocks noGrp="1"/>
          </p:cNvSpPr>
          <p:nvPr>
            <p:ph type="sldNum" sz="quarter" idx="4"/>
          </p:nvPr>
        </p:nvSpPr>
        <p:spPr>
          <a:xfrm>
            <a:off x="350725" y="6471946"/>
            <a:ext cx="597409" cy="288000"/>
          </a:xfrm>
          <a:prstGeom prst="rect">
            <a:avLst/>
          </a:prstGeom>
        </p:spPr>
        <p:txBody>
          <a:bodyPr/>
          <a:lstStyle>
            <a:lvl1pPr algn="l">
              <a:defRPr sz="1200">
                <a:solidFill>
                  <a:schemeClr val="accent1"/>
                </a:solidFill>
                <a:latin typeface="Overpass" panose="00000500000000000000" pitchFamily="2" charset="0"/>
              </a:defRPr>
            </a:lvl1pPr>
          </a:lstStyle>
          <a:p>
            <a:fld id="{DE6AFE15-C2E9-4D24-B4CA-F486C059A54B}" type="slidenum">
              <a:rPr lang="en-GB" smtClean="0"/>
              <a:pPr/>
              <a:t>‹#›</a:t>
            </a:fld>
            <a:endParaRPr lang="en-GB"/>
          </a:p>
        </p:txBody>
      </p:sp>
      <p:sp>
        <p:nvSpPr>
          <p:cNvPr id="3" name="Content Placeholder 2">
            <a:extLst>
              <a:ext uri="{FF2B5EF4-FFF2-40B4-BE49-F238E27FC236}">
                <a16:creationId xmlns:a16="http://schemas.microsoft.com/office/drawing/2014/main" id="{6A9BA359-45D1-8443-A7CF-20AE519D33E0}"/>
              </a:ext>
            </a:extLst>
          </p:cNvPr>
          <p:cNvSpPr>
            <a:spLocks noGrp="1"/>
          </p:cNvSpPr>
          <p:nvPr>
            <p:ph idx="1"/>
          </p:nvPr>
        </p:nvSpPr>
        <p:spPr>
          <a:xfrm>
            <a:off x="334683" y="1779737"/>
            <a:ext cx="11534588" cy="4608364"/>
          </a:xfrm>
          <a:solidFill>
            <a:schemeClr val="bg1"/>
          </a:solidFill>
        </p:spPr>
        <p:txBody>
          <a:bodyPr/>
          <a:lstStyle>
            <a:lvl1pPr>
              <a:defRPr sz="1800"/>
            </a:lvl1pPr>
            <a:lvl2pPr>
              <a:defRPr sz="1600"/>
            </a:lvl2pPr>
            <a:lvl3pPr>
              <a:defRPr sz="1600"/>
            </a:lvl3pPr>
          </a:lstStyle>
          <a:p>
            <a:pPr lvl="0"/>
            <a:r>
              <a:rPr lang="es-ES" noProof="0" dirty="0" err="1"/>
              <a:t>Click</a:t>
            </a:r>
            <a:r>
              <a:rPr lang="es-ES" noProof="0" dirty="0"/>
              <a:t> </a:t>
            </a:r>
            <a:r>
              <a:rPr lang="es-ES" noProof="0" dirty="0" err="1"/>
              <a:t>to</a:t>
            </a:r>
            <a:r>
              <a:rPr lang="es-ES" noProof="0" dirty="0"/>
              <a:t> </a:t>
            </a:r>
            <a:r>
              <a:rPr lang="es-ES" noProof="0" dirty="0" err="1"/>
              <a:t>edit</a:t>
            </a:r>
            <a:r>
              <a:rPr lang="es-ES" noProof="0" dirty="0"/>
              <a:t> Master </a:t>
            </a:r>
            <a:r>
              <a:rPr lang="es-ES" noProof="0" dirty="0" err="1"/>
              <a:t>text</a:t>
            </a:r>
            <a:r>
              <a:rPr lang="es-ES" noProof="0" dirty="0"/>
              <a:t> </a:t>
            </a:r>
            <a:r>
              <a:rPr lang="es-ES" noProof="0" dirty="0" err="1"/>
              <a:t>styles</a:t>
            </a:r>
            <a:endParaRPr lang="es-ES" noProof="0" dirty="0"/>
          </a:p>
          <a:p>
            <a:pPr lvl="1"/>
            <a:r>
              <a:rPr lang="es-ES" noProof="0" dirty="0" err="1"/>
              <a:t>Second</a:t>
            </a:r>
            <a:r>
              <a:rPr lang="es-ES" noProof="0" dirty="0"/>
              <a:t> </a:t>
            </a:r>
            <a:r>
              <a:rPr lang="es-ES" noProof="0" dirty="0" err="1"/>
              <a:t>level</a:t>
            </a:r>
            <a:endParaRPr lang="es-ES" noProof="0" dirty="0"/>
          </a:p>
          <a:p>
            <a:pPr lvl="2"/>
            <a:r>
              <a:rPr lang="es-ES" noProof="0" dirty="0" err="1"/>
              <a:t>Third</a:t>
            </a:r>
            <a:r>
              <a:rPr lang="es-ES" noProof="0" dirty="0"/>
              <a:t> </a:t>
            </a:r>
            <a:r>
              <a:rPr lang="es-ES" noProof="0" dirty="0" err="1"/>
              <a:t>level</a:t>
            </a:r>
            <a:endParaRPr lang="es-ES" noProof="0" dirty="0"/>
          </a:p>
          <a:p>
            <a:pPr lvl="3"/>
            <a:r>
              <a:rPr lang="es-ES" noProof="0" dirty="0" err="1"/>
              <a:t>Fourth</a:t>
            </a:r>
            <a:r>
              <a:rPr lang="es-ES" noProof="0" dirty="0"/>
              <a:t> </a:t>
            </a:r>
            <a:r>
              <a:rPr lang="es-ES" noProof="0" dirty="0" err="1"/>
              <a:t>level</a:t>
            </a:r>
            <a:endParaRPr lang="es-ES" noProof="0" dirty="0"/>
          </a:p>
          <a:p>
            <a:pPr lvl="4"/>
            <a:r>
              <a:rPr lang="es-ES" noProof="0" dirty="0" err="1"/>
              <a:t>Fifth</a:t>
            </a:r>
            <a:r>
              <a:rPr lang="es-ES" noProof="0" dirty="0"/>
              <a:t> </a:t>
            </a:r>
            <a:r>
              <a:rPr lang="es-ES" noProof="0" dirty="0" err="1"/>
              <a:t>level</a:t>
            </a:r>
            <a:endParaRPr lang="es-ES" noProof="0" dirty="0"/>
          </a:p>
        </p:txBody>
      </p:sp>
      <p:pic>
        <p:nvPicPr>
          <p:cNvPr id="5" name="Picture 4" descr="A yellow triangle with white and blue triangles&#10;&#10;Description automatically generated">
            <a:extLst>
              <a:ext uri="{FF2B5EF4-FFF2-40B4-BE49-F238E27FC236}">
                <a16:creationId xmlns:a16="http://schemas.microsoft.com/office/drawing/2014/main" id="{E9BBA7DB-DA77-B7C3-6B85-942B929927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8922" y="61472"/>
            <a:ext cx="1236228" cy="1236228"/>
          </a:xfrm>
          <a:prstGeom prst="rect">
            <a:avLst/>
          </a:prstGeom>
        </p:spPr>
      </p:pic>
    </p:spTree>
    <p:extLst>
      <p:ext uri="{BB962C8B-B14F-4D97-AF65-F5344CB8AC3E}">
        <p14:creationId xmlns:p14="http://schemas.microsoft.com/office/powerpoint/2010/main" val="2168573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0452" y="2290516"/>
            <a:ext cx="6419316" cy="1318388"/>
          </a:xfrm>
        </p:spPr>
        <p:txBody>
          <a:bodyPr wrap="square" bIns="54000" anchor="t" anchorCtr="0">
            <a:noAutofit/>
          </a:bodyPr>
          <a:lstStyle>
            <a:lvl1pPr algn="l">
              <a:defRPr sz="4000">
                <a:solidFill>
                  <a:schemeClr val="tx1"/>
                </a:solidFill>
              </a:defRPr>
            </a:lvl1pPr>
          </a:lstStyle>
          <a:p>
            <a:r>
              <a:rPr lang="es-ES" noProof="0"/>
              <a:t>Click</a:t>
            </a:r>
            <a:r>
              <a:rPr lang="es-ES" noProof="0" dirty="0"/>
              <a:t> </a:t>
            </a:r>
            <a:r>
              <a:rPr lang="es-ES" noProof="0" dirty="0" err="1"/>
              <a:t>to</a:t>
            </a:r>
            <a:r>
              <a:rPr lang="es-ES" noProof="0" dirty="0"/>
              <a:t> </a:t>
            </a:r>
            <a:r>
              <a:rPr lang="es-ES" noProof="0" dirty="0" err="1"/>
              <a:t>edit</a:t>
            </a:r>
            <a:r>
              <a:rPr lang="es-ES" noProof="0" dirty="0"/>
              <a:t> Master </a:t>
            </a:r>
            <a:r>
              <a:rPr lang="es-ES" noProof="0" dirty="0" err="1"/>
              <a:t>title</a:t>
            </a:r>
            <a:r>
              <a:rPr lang="es-ES" noProof="0" dirty="0"/>
              <a:t> </a:t>
            </a:r>
            <a:r>
              <a:rPr lang="es-ES" noProof="0" dirty="0" err="1"/>
              <a:t>style</a:t>
            </a:r>
            <a:endParaRPr lang="es-ES" noProof="0" dirty="0"/>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11" name="Picture Placeholder 10"/>
          <p:cNvSpPr>
            <a:spLocks noGrp="1"/>
          </p:cNvSpPr>
          <p:nvPr>
            <p:ph type="pic" sz="quarter" idx="13" hasCustomPrompt="1"/>
          </p:nvPr>
        </p:nvSpPr>
        <p:spPr>
          <a:xfrm>
            <a:off x="2946400" y="0"/>
            <a:ext cx="9245600" cy="5321300"/>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1000">
                <a:solidFill>
                  <a:schemeClr val="bg1"/>
                </a:solidFill>
              </a:defRPr>
            </a:lvl1pPr>
          </a:lstStyle>
          <a:p>
            <a:r>
              <a:rPr lang="en-GB" dirty="0"/>
              <a:t>Click icon to insert picture, or leave unchanged for plain colour fill</a:t>
            </a:r>
          </a:p>
        </p:txBody>
      </p:sp>
      <p:pic>
        <p:nvPicPr>
          <p:cNvPr id="8" name="Picture 7" descr="A group of triangles on a black background&#10;&#10;Description automatically generated">
            <a:extLst>
              <a:ext uri="{FF2B5EF4-FFF2-40B4-BE49-F238E27FC236}">
                <a16:creationId xmlns:a16="http://schemas.microsoft.com/office/drawing/2014/main" id="{DD92E73B-C00C-9720-D1F8-0C28577AD2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8339" y="3809921"/>
            <a:ext cx="3204529" cy="3204529"/>
          </a:xfrm>
          <a:prstGeom prst="rect">
            <a:avLst/>
          </a:prstGeom>
        </p:spPr>
      </p:pic>
    </p:spTree>
    <p:extLst>
      <p:ext uri="{BB962C8B-B14F-4D97-AF65-F5344CB8AC3E}">
        <p14:creationId xmlns:p14="http://schemas.microsoft.com/office/powerpoint/2010/main" val="3293569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718" y="1045280"/>
            <a:ext cx="11522636" cy="504841"/>
          </a:xfrm>
          <a:prstGeom prst="rect">
            <a:avLst/>
          </a:prstGeom>
        </p:spPr>
        <p:txBody>
          <a:bodyPr vert="horz" lIns="0" tIns="0" rIns="0" bIns="0" rtlCol="0" anchor="t" anchorCtr="0">
            <a:noAutofit/>
          </a:bodyPr>
          <a:lstStyle/>
          <a:p>
            <a:r>
              <a:rPr lang="es-ES_tradnl" noProof="0" dirty="0" err="1"/>
              <a:t>Click</a:t>
            </a:r>
            <a:r>
              <a:rPr lang="es-ES_tradnl" noProof="0" dirty="0"/>
              <a:t> </a:t>
            </a:r>
            <a:r>
              <a:rPr lang="es-ES_tradnl" noProof="0" dirty="0" err="1"/>
              <a:t>to</a:t>
            </a:r>
            <a:r>
              <a:rPr lang="es-ES_tradnl" noProof="0" dirty="0"/>
              <a:t> </a:t>
            </a:r>
            <a:r>
              <a:rPr lang="es-ES_tradnl" noProof="0" dirty="0" err="1"/>
              <a:t>edit</a:t>
            </a:r>
            <a:r>
              <a:rPr lang="es-ES_tradnl" noProof="0" dirty="0"/>
              <a:t> Master </a:t>
            </a:r>
            <a:r>
              <a:rPr lang="es-ES_tradnl" noProof="0" dirty="0" err="1"/>
              <a:t>title</a:t>
            </a:r>
            <a:r>
              <a:rPr lang="es-ES_tradnl" noProof="0" dirty="0"/>
              <a:t> </a:t>
            </a:r>
            <a:r>
              <a:rPr lang="es-ES_tradnl" noProof="0" dirty="0" err="1"/>
              <a:t>style</a:t>
            </a:r>
            <a:endParaRPr lang="es-ES_tradnl" noProof="0" dirty="0"/>
          </a:p>
        </p:txBody>
      </p:sp>
      <p:sp>
        <p:nvSpPr>
          <p:cNvPr id="3" name="Text Placeholder 2"/>
          <p:cNvSpPr>
            <a:spLocks noGrp="1"/>
          </p:cNvSpPr>
          <p:nvPr>
            <p:ph type="body" idx="1"/>
          </p:nvPr>
        </p:nvSpPr>
        <p:spPr>
          <a:xfrm>
            <a:off x="346635" y="1972235"/>
            <a:ext cx="11522636" cy="4411765"/>
          </a:xfrm>
          <a:prstGeom prst="rect">
            <a:avLst/>
          </a:prstGeom>
        </p:spPr>
        <p:txBody>
          <a:bodyPr vert="horz" lIns="0" tIns="0" rIns="0" bIns="0" rtlCol="0">
            <a:noAutofit/>
          </a:bodyPr>
          <a:lstStyle/>
          <a:p>
            <a:pPr lvl="0"/>
            <a:r>
              <a:rPr lang="es-ES_tradnl" noProof="0" dirty="0" err="1"/>
              <a:t>Click</a:t>
            </a:r>
            <a:r>
              <a:rPr lang="es-ES_tradnl" noProof="0" dirty="0"/>
              <a:t> </a:t>
            </a:r>
            <a:r>
              <a:rPr lang="es-ES_tradnl" noProof="0" dirty="0" err="1"/>
              <a:t>to</a:t>
            </a:r>
            <a:r>
              <a:rPr lang="es-ES_tradnl" noProof="0" dirty="0"/>
              <a:t> </a:t>
            </a:r>
            <a:r>
              <a:rPr lang="es-ES_tradnl" noProof="0" dirty="0" err="1"/>
              <a:t>edit</a:t>
            </a:r>
            <a:r>
              <a:rPr lang="es-ES_tradnl" noProof="0" dirty="0"/>
              <a:t> Master </a:t>
            </a:r>
            <a:r>
              <a:rPr lang="es-ES_tradnl" noProof="0" dirty="0" err="1"/>
              <a:t>text</a:t>
            </a:r>
            <a:r>
              <a:rPr lang="es-ES_tradnl" noProof="0" dirty="0"/>
              <a:t> </a:t>
            </a:r>
            <a:r>
              <a:rPr lang="es-ES_tradnl" noProof="0" dirty="0" err="1"/>
              <a:t>styles</a:t>
            </a:r>
            <a:endParaRPr lang="es-ES_tradnl" noProof="0" dirty="0"/>
          </a:p>
          <a:p>
            <a:pPr lvl="1"/>
            <a:r>
              <a:rPr lang="es-ES_tradnl" noProof="0" dirty="0" err="1"/>
              <a:t>Second</a:t>
            </a:r>
            <a:r>
              <a:rPr lang="es-ES_tradnl" noProof="0" dirty="0"/>
              <a:t> </a:t>
            </a:r>
            <a:r>
              <a:rPr lang="es-ES_tradnl" noProof="0" dirty="0" err="1"/>
              <a:t>level</a:t>
            </a:r>
            <a:endParaRPr lang="es-ES_tradnl" noProof="0" dirty="0"/>
          </a:p>
          <a:p>
            <a:pPr lvl="2"/>
            <a:r>
              <a:rPr lang="es-ES_tradnl" noProof="0" dirty="0" err="1"/>
              <a:t>Third</a:t>
            </a:r>
            <a:r>
              <a:rPr lang="es-ES_tradnl" noProof="0" dirty="0"/>
              <a:t> </a:t>
            </a:r>
            <a:r>
              <a:rPr lang="es-ES_tradnl" noProof="0" dirty="0" err="1"/>
              <a:t>level</a:t>
            </a:r>
            <a:endParaRPr lang="es-ES_tradnl" noProof="0" dirty="0"/>
          </a:p>
          <a:p>
            <a:pPr lvl="3"/>
            <a:r>
              <a:rPr lang="es-ES_tradnl" noProof="0" dirty="0" err="1"/>
              <a:t>Fourth</a:t>
            </a:r>
            <a:r>
              <a:rPr lang="es-ES_tradnl" noProof="0" dirty="0"/>
              <a:t> </a:t>
            </a:r>
            <a:r>
              <a:rPr lang="es-ES_tradnl" noProof="0" dirty="0" err="1"/>
              <a:t>level</a:t>
            </a:r>
            <a:endParaRPr lang="es-ES_tradnl" noProof="0" dirty="0"/>
          </a:p>
          <a:p>
            <a:pPr lvl="4"/>
            <a:r>
              <a:rPr lang="es-ES_tradnl" noProof="0" dirty="0" err="1"/>
              <a:t>Fifth</a:t>
            </a:r>
            <a:r>
              <a:rPr lang="es-ES_tradnl" noProof="0" dirty="0"/>
              <a:t> </a:t>
            </a:r>
            <a:r>
              <a:rPr lang="es-ES_tradnl" noProof="0" dirty="0" err="1"/>
              <a:t>level</a:t>
            </a:r>
            <a:endParaRPr lang="es-ES_tradnl" noProof="0" dirty="0"/>
          </a:p>
          <a:p>
            <a:pPr lvl="4"/>
            <a:endParaRPr lang="es-ES_tradnl" noProof="0" dirty="0"/>
          </a:p>
        </p:txBody>
      </p:sp>
      <p:pic>
        <p:nvPicPr>
          <p:cNvPr id="12" name="Picture 11"/>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11192354" y="6521496"/>
            <a:ext cx="672000" cy="182907"/>
          </a:xfrm>
          <a:prstGeom prst="rect">
            <a:avLst/>
          </a:prstGeom>
        </p:spPr>
      </p:pic>
      <p:sp>
        <p:nvSpPr>
          <p:cNvPr id="9" name="Slide Number Placeholder 5">
            <a:extLst>
              <a:ext uri="{FF2B5EF4-FFF2-40B4-BE49-F238E27FC236}">
                <a16:creationId xmlns:a16="http://schemas.microsoft.com/office/drawing/2014/main" id="{441D3CEE-E498-4A49-A61F-41EA098648C6}"/>
              </a:ext>
            </a:extLst>
          </p:cNvPr>
          <p:cNvSpPr>
            <a:spLocks noGrp="1"/>
          </p:cNvSpPr>
          <p:nvPr>
            <p:ph type="sldNum" sz="quarter" idx="4"/>
          </p:nvPr>
        </p:nvSpPr>
        <p:spPr>
          <a:xfrm>
            <a:off x="327646" y="6509339"/>
            <a:ext cx="672000" cy="207220"/>
          </a:xfrm>
          <a:prstGeom prst="rect">
            <a:avLst/>
          </a:prstGeom>
        </p:spPr>
        <p:txBody>
          <a:bodyPr anchor="ctr"/>
          <a:lstStyle>
            <a:lvl1pPr algn="l">
              <a:defRPr sz="1200">
                <a:solidFill>
                  <a:schemeClr val="accent1"/>
                </a:solidFill>
                <a:latin typeface="Overpass" panose="00000500000000000000" pitchFamily="2" charset="0"/>
              </a:defRPr>
            </a:lvl1pPr>
          </a:lstStyle>
          <a:p>
            <a:fld id="{DE6AFE15-C2E9-4D24-B4CA-F486C059A54B}" type="slidenum">
              <a:rPr lang="en-GB" smtClean="0"/>
              <a:pPr/>
              <a:t>‹#›</a:t>
            </a:fld>
            <a:endParaRPr lang="en-GB"/>
          </a:p>
        </p:txBody>
      </p:sp>
      <p:pic>
        <p:nvPicPr>
          <p:cNvPr id="6" name="Picture 5">
            <a:extLst>
              <a:ext uri="{FF2B5EF4-FFF2-40B4-BE49-F238E27FC236}">
                <a16:creationId xmlns:a16="http://schemas.microsoft.com/office/drawing/2014/main" id="{E47B2576-F23F-548B-5591-EB7DD4AB6A5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41718" y="338193"/>
            <a:ext cx="1408834" cy="496030"/>
          </a:xfrm>
          <a:prstGeom prst="rect">
            <a:avLst/>
          </a:prstGeom>
        </p:spPr>
      </p:pic>
    </p:spTree>
    <p:extLst>
      <p:ext uri="{BB962C8B-B14F-4D97-AF65-F5344CB8AC3E}">
        <p14:creationId xmlns:p14="http://schemas.microsoft.com/office/powerpoint/2010/main" val="634011688"/>
      </p:ext>
    </p:extLst>
  </p:cSld>
  <p:clrMap bg1="lt1" tx1="dk1" bg2="lt2" tx2="dk2" accent1="accent1" accent2="accent2" accent3="accent3" accent4="accent4" accent5="accent5" accent6="accent6" hlink="hlink" folHlink="folHlink"/>
  <p:sldLayoutIdLst>
    <p:sldLayoutId id="2147483662" r:id="rId1"/>
    <p:sldLayoutId id="2147483677" r:id="rId2"/>
    <p:sldLayoutId id="2147483680" r:id="rId3"/>
    <p:sldLayoutId id="2147483679" r:id="rId4"/>
    <p:sldLayoutId id="2147483681" r:id="rId5"/>
    <p:sldLayoutId id="2147483663" r:id="rId6"/>
    <p:sldLayoutId id="2147483674" r:id="rId7"/>
    <p:sldLayoutId id="2147483675" r:id="rId8"/>
    <p:sldLayoutId id="2147483678" r:id="rId9"/>
    <p:sldLayoutId id="2147483671" r:id="rId10"/>
    <p:sldLayoutId id="2147483672" r:id="rId11"/>
  </p:sldLayoutIdLst>
  <p:txStyles>
    <p:titleStyle>
      <a:lvl1pPr algn="l" defTabSz="685800" rtl="0" eaLnBrk="1" latinLnBrk="0" hangingPunct="1">
        <a:lnSpc>
          <a:spcPct val="90000"/>
        </a:lnSpc>
        <a:spcBef>
          <a:spcPct val="0"/>
        </a:spcBef>
        <a:buNone/>
        <a:defRPr sz="2200" b="1" kern="1200">
          <a:solidFill>
            <a:schemeClr val="tx1"/>
          </a:solidFill>
          <a:latin typeface="Overpass" panose="00000500000000000000" pitchFamily="2" charset="0"/>
          <a:ea typeface="+mj-ea"/>
          <a:cs typeface="+mj-cs"/>
        </a:defRPr>
      </a:lvl1pPr>
    </p:titleStyle>
    <p:bodyStyle>
      <a:lvl1pPr marL="0" indent="0" algn="l" defTabSz="685800" rtl="0" eaLnBrk="1" latinLnBrk="0" hangingPunct="1">
        <a:lnSpc>
          <a:spcPct val="90000"/>
        </a:lnSpc>
        <a:spcBef>
          <a:spcPts val="450"/>
        </a:spcBef>
        <a:spcAft>
          <a:spcPts val="450"/>
        </a:spcAft>
        <a:buFont typeface="Arial" panose="020B0604020202020204" pitchFamily="34" charset="0"/>
        <a:buNone/>
        <a:defRPr sz="1800" b="1" kern="1200">
          <a:solidFill>
            <a:schemeClr val="accent1"/>
          </a:solidFill>
          <a:latin typeface="Noto Sans" panose="020B0502040504020204" pitchFamily="34" charset="0"/>
          <a:ea typeface="Noto Sans" panose="020B0502040504020204" pitchFamily="34" charset="0"/>
          <a:cs typeface="Noto Sans" panose="020B0502040504020204" pitchFamily="34" charset="0"/>
        </a:defRPr>
      </a:lvl1pPr>
      <a:lvl2pPr marL="0" indent="0" algn="l" defTabSz="685800" rtl="0" eaLnBrk="1" latinLnBrk="0" hangingPunct="1">
        <a:lnSpc>
          <a:spcPct val="90000"/>
        </a:lnSpc>
        <a:spcBef>
          <a:spcPts val="450"/>
        </a:spcBef>
        <a:spcAft>
          <a:spcPts val="450"/>
        </a:spcAft>
        <a:buFont typeface="Arial" panose="020B0604020202020204" pitchFamily="34" charset="0"/>
        <a:buNone/>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216000" indent="-216000" algn="l" defTabSz="685800" rtl="0" eaLnBrk="1" latinLnBrk="0" hangingPunct="1">
        <a:lnSpc>
          <a:spcPct val="90000"/>
        </a:lnSpc>
        <a:spcBef>
          <a:spcPts val="450"/>
        </a:spcBef>
        <a:spcAft>
          <a:spcPts val="450"/>
        </a:spcAft>
        <a:buClr>
          <a:schemeClr val="accent3"/>
        </a:buClr>
        <a:buSzPct val="90000"/>
        <a:buFont typeface="Wingdings 3" panose="05040102010807070707" pitchFamily="18" charset="2"/>
        <a:buChar char=""/>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0" indent="0" algn="l" defTabSz="685800" rtl="0" eaLnBrk="1" latinLnBrk="0" hangingPunct="1">
        <a:lnSpc>
          <a:spcPct val="90000"/>
        </a:lnSpc>
        <a:spcBef>
          <a:spcPts val="450"/>
        </a:spcBef>
        <a:spcAft>
          <a:spcPts val="0"/>
        </a:spcAft>
        <a:buClr>
          <a:schemeClr val="accent2"/>
        </a:buClr>
        <a:buSzPct val="80000"/>
        <a:buFont typeface="Arial" panose="020B0604020202020204" pitchFamily="34" charset="0"/>
        <a:buNone/>
        <a:defRPr sz="1600" b="1" kern="1200">
          <a:solidFill>
            <a:schemeClr val="accent1"/>
          </a:solidFill>
          <a:latin typeface="Noto Sans" panose="020B0502040504020204" pitchFamily="34" charset="0"/>
          <a:ea typeface="Noto Sans" panose="020B0502040504020204" pitchFamily="34" charset="0"/>
          <a:cs typeface="Noto Sans" panose="020B0502040504020204" pitchFamily="34" charset="0"/>
        </a:defRPr>
      </a:lvl4pPr>
      <a:lvl5pPr marL="0" indent="0" algn="l" defTabSz="685800" rtl="0" eaLnBrk="1" latinLnBrk="0" hangingPunct="1">
        <a:lnSpc>
          <a:spcPct val="90000"/>
        </a:lnSpc>
        <a:spcBef>
          <a:spcPts val="450"/>
        </a:spcBef>
        <a:spcAft>
          <a:spcPts val="0"/>
        </a:spcAft>
        <a:buClr>
          <a:schemeClr val="accent2"/>
        </a:buClr>
        <a:buSzPct val="80000"/>
        <a:buFont typeface="Arial" panose="020B0604020202020204" pitchFamily="34" charset="0"/>
        <a:buNone/>
        <a:defRPr sz="16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189000" indent="-189000" algn="l" defTabSz="685800" rtl="0" eaLnBrk="1" latinLnBrk="0" hangingPunct="1">
        <a:lnSpc>
          <a:spcPct val="100000"/>
        </a:lnSpc>
        <a:spcBef>
          <a:spcPts val="338"/>
        </a:spcBef>
        <a:buClr>
          <a:schemeClr val="accent2"/>
        </a:buClr>
        <a:buSzPct val="70000"/>
        <a:buFont typeface="Wingdings 3" panose="05040102010807070707" pitchFamily="18" charset="2"/>
        <a:buChar char="u"/>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750" kern="1200" baseline="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232">
          <p15:clr>
            <a:srgbClr val="F26B43"/>
          </p15:clr>
        </p15:guide>
        <p15:guide id="4" pos="5528">
          <p15:clr>
            <a:srgbClr val="F26B43"/>
          </p15:clr>
        </p15:guide>
        <p15:guide id="5" orient="horz" pos="309">
          <p15:clr>
            <a:srgbClr val="F26B43"/>
          </p15:clr>
        </p15:guide>
        <p15:guide id="6" orient="horz" pos="4011">
          <p15:clr>
            <a:srgbClr val="F26B43"/>
          </p15:clr>
        </p15:guide>
        <p15:guide id="7" orient="horz" pos="1508">
          <p15:clr>
            <a:srgbClr val="F26B43"/>
          </p15:clr>
        </p15:guide>
        <p15:guide id="8" orient="horz" pos="3702">
          <p15:clr>
            <a:srgbClr val="F26B43"/>
          </p15:clr>
        </p15:guide>
        <p15:guide id="9" orient="horz" pos="154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289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4011E-EFB1-A841-E4C1-B399DEF8CBAA}"/>
              </a:ext>
            </a:extLst>
          </p:cNvPr>
          <p:cNvSpPr>
            <a:spLocks noGrp="1"/>
          </p:cNvSpPr>
          <p:nvPr>
            <p:ph type="title"/>
          </p:nvPr>
        </p:nvSpPr>
        <p:spPr/>
        <p:txBody>
          <a:bodyPr/>
          <a:lstStyle/>
          <a:p>
            <a:r>
              <a:rPr lang="es-ES" dirty="0"/>
              <a:t>Contaminación del aire ​</a:t>
            </a:r>
            <a:endParaRPr lang="en-GB" dirty="0"/>
          </a:p>
        </p:txBody>
      </p:sp>
      <p:sp>
        <p:nvSpPr>
          <p:cNvPr id="3" name="Content Placeholder 2">
            <a:extLst>
              <a:ext uri="{FF2B5EF4-FFF2-40B4-BE49-F238E27FC236}">
                <a16:creationId xmlns:a16="http://schemas.microsoft.com/office/drawing/2014/main" id="{8D80AB2B-52E5-9B55-2917-F2C789DB6DE6}"/>
              </a:ext>
            </a:extLst>
          </p:cNvPr>
          <p:cNvSpPr>
            <a:spLocks noGrp="1"/>
          </p:cNvSpPr>
          <p:nvPr>
            <p:ph sz="half" idx="1"/>
          </p:nvPr>
        </p:nvSpPr>
        <p:spPr>
          <a:xfrm>
            <a:off x="341718" y="1759395"/>
            <a:ext cx="7224003" cy="4529110"/>
          </a:xfrm>
        </p:spPr>
        <p:txBody>
          <a:bodyPr/>
          <a:lstStyle/>
          <a:p>
            <a:pPr lvl="2">
              <a:spcBef>
                <a:spcPts val="600"/>
              </a:spcBef>
              <a:spcAft>
                <a:spcPts val="1200"/>
              </a:spcAft>
            </a:pPr>
            <a:r>
              <a:rPr lang="es-ES" dirty="0"/>
              <a:t>La modificación de los patrones meteorológicos ha influido en los niveles de contaminantes del aire exterior e interior.​</a:t>
            </a:r>
          </a:p>
          <a:p>
            <a:pPr lvl="2">
              <a:spcBef>
                <a:spcPts val="600"/>
              </a:spcBef>
              <a:spcAft>
                <a:spcPts val="1200"/>
              </a:spcAft>
            </a:pPr>
            <a:r>
              <a:rPr lang="es-ES" dirty="0"/>
              <a:t>Se observa una mayor exposición de los trabajadores al aire libre en zonas con altos niveles de contaminación del aire generada por el tráfico pesado o las industrias. ​</a:t>
            </a:r>
          </a:p>
          <a:p>
            <a:pPr lvl="2">
              <a:spcBef>
                <a:spcPts val="600"/>
              </a:spcBef>
              <a:spcAft>
                <a:spcPts val="1200"/>
              </a:spcAft>
            </a:pPr>
            <a:r>
              <a:rPr lang="es-ES" b="1" dirty="0"/>
              <a:t>Trabajos de alto riesgo</a:t>
            </a:r>
            <a:r>
              <a:rPr lang="es-ES" dirty="0"/>
              <a:t>: los desempeñan todos los trabajadores, sobre todo los trabajadores al aire libre, los trabajadores del transporte y los bomberos. ​</a:t>
            </a:r>
          </a:p>
          <a:p>
            <a:pPr lvl="2">
              <a:spcBef>
                <a:spcPts val="600"/>
              </a:spcBef>
              <a:spcAft>
                <a:spcPts val="1200"/>
              </a:spcAft>
            </a:pPr>
            <a:r>
              <a:rPr lang="es-ES" b="1" dirty="0"/>
              <a:t>Principales efectos para la salud</a:t>
            </a:r>
            <a:r>
              <a:rPr lang="es-ES" dirty="0"/>
              <a:t>: cáncer (pulmón), derrame cerebral, enfermedad respiratoria, enfermedad cardiovascular e irritación ocular.</a:t>
            </a:r>
            <a:endParaRPr lang="en-GB" dirty="0"/>
          </a:p>
        </p:txBody>
      </p:sp>
      <p:sp>
        <p:nvSpPr>
          <p:cNvPr id="4" name="Text Placeholder 3">
            <a:extLst>
              <a:ext uri="{FF2B5EF4-FFF2-40B4-BE49-F238E27FC236}">
                <a16:creationId xmlns:a16="http://schemas.microsoft.com/office/drawing/2014/main" id="{D7C79527-D720-23F0-3B8B-22B3891B285C}"/>
              </a:ext>
            </a:extLst>
          </p:cNvPr>
          <p:cNvSpPr>
            <a:spLocks noGrp="1"/>
          </p:cNvSpPr>
          <p:nvPr>
            <p:ph type="body" sz="quarter" idx="13"/>
          </p:nvPr>
        </p:nvSpPr>
        <p:spPr>
          <a:xfrm>
            <a:off x="7833946" y="1759395"/>
            <a:ext cx="4217641" cy="4545351"/>
          </a:xfrm>
        </p:spPr>
        <p:txBody>
          <a:bodyPr/>
          <a:lstStyle/>
          <a:p>
            <a:pPr>
              <a:spcBef>
                <a:spcPts val="0"/>
              </a:spcBef>
            </a:pPr>
            <a:r>
              <a:rPr lang="en-GB" dirty="0"/>
              <a:t> </a:t>
            </a:r>
          </a:p>
        </p:txBody>
      </p:sp>
      <p:pic>
        <p:nvPicPr>
          <p:cNvPr id="6" name="Picture 5" descr="A yellow smoke with black background&#10;&#10;Description automatically generated">
            <a:extLst>
              <a:ext uri="{FF2B5EF4-FFF2-40B4-BE49-F238E27FC236}">
                <a16:creationId xmlns:a16="http://schemas.microsoft.com/office/drawing/2014/main" id="{3585D57F-D80B-EAE8-D5EA-7EB211CD5AF8}"/>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927633" y="5378548"/>
            <a:ext cx="922648" cy="926198"/>
          </a:xfrm>
          <a:prstGeom prst="rect">
            <a:avLst/>
          </a:prstGeom>
        </p:spPr>
      </p:pic>
    </p:spTree>
    <p:extLst>
      <p:ext uri="{BB962C8B-B14F-4D97-AF65-F5344CB8AC3E}">
        <p14:creationId xmlns:p14="http://schemas.microsoft.com/office/powerpoint/2010/main" val="641958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4011E-EFB1-A841-E4C1-B399DEF8CBAA}"/>
              </a:ext>
            </a:extLst>
          </p:cNvPr>
          <p:cNvSpPr>
            <a:spLocks noGrp="1"/>
          </p:cNvSpPr>
          <p:nvPr>
            <p:ph type="title"/>
          </p:nvPr>
        </p:nvSpPr>
        <p:spPr/>
        <p:txBody>
          <a:bodyPr/>
          <a:lstStyle/>
          <a:p>
            <a:r>
              <a:rPr lang="en-GB" dirty="0" err="1"/>
              <a:t>Enfermedades</a:t>
            </a:r>
            <a:r>
              <a:rPr lang="en-GB" dirty="0"/>
              <a:t> </a:t>
            </a:r>
            <a:r>
              <a:rPr lang="en-GB" dirty="0" err="1"/>
              <a:t>transmitidas</a:t>
            </a:r>
            <a:r>
              <a:rPr lang="en-GB" dirty="0"/>
              <a:t> </a:t>
            </a:r>
            <a:r>
              <a:rPr lang="en-GB" dirty="0" err="1"/>
              <a:t>por</a:t>
            </a:r>
            <a:r>
              <a:rPr lang="en-GB" dirty="0"/>
              <a:t> </a:t>
            </a:r>
            <a:r>
              <a:rPr lang="en-GB" dirty="0" err="1"/>
              <a:t>vectores</a:t>
            </a:r>
            <a:r>
              <a:rPr lang="en-GB" dirty="0"/>
              <a:t>​</a:t>
            </a:r>
          </a:p>
        </p:txBody>
      </p:sp>
      <p:sp>
        <p:nvSpPr>
          <p:cNvPr id="3" name="Content Placeholder 2">
            <a:extLst>
              <a:ext uri="{FF2B5EF4-FFF2-40B4-BE49-F238E27FC236}">
                <a16:creationId xmlns:a16="http://schemas.microsoft.com/office/drawing/2014/main" id="{8D80AB2B-52E5-9B55-2917-F2C789DB6DE6}"/>
              </a:ext>
            </a:extLst>
          </p:cNvPr>
          <p:cNvSpPr>
            <a:spLocks noGrp="1"/>
          </p:cNvSpPr>
          <p:nvPr>
            <p:ph sz="half" idx="1"/>
          </p:nvPr>
        </p:nvSpPr>
        <p:spPr>
          <a:xfrm>
            <a:off x="341718" y="1759395"/>
            <a:ext cx="7963038" cy="4529110"/>
          </a:xfrm>
        </p:spPr>
        <p:txBody>
          <a:bodyPr/>
          <a:lstStyle/>
          <a:p>
            <a:pPr lvl="2">
              <a:spcBef>
                <a:spcPts val="600"/>
              </a:spcBef>
              <a:spcAft>
                <a:spcPts val="600"/>
              </a:spcAft>
            </a:pPr>
            <a:r>
              <a:rPr lang="es-ES" dirty="0"/>
              <a:t>El cambio climático se ha relacionado con un mayor riesgo de enfermedades transmitidas por vectores en los trabajadores a través de:</a:t>
            </a:r>
          </a:p>
          <a:p>
            <a:pPr marL="540000" lvl="3" indent="-180000">
              <a:spcBef>
                <a:spcPts val="600"/>
              </a:spcBef>
              <a:spcAft>
                <a:spcPts val="600"/>
              </a:spcAft>
              <a:buClr>
                <a:schemeClr val="accent1"/>
              </a:buClr>
              <a:buSzPct val="120000"/>
              <a:buFont typeface="Noto Sans" panose="020B0502040504020204" pitchFamily="34" charset="0"/>
              <a:buChar char="‣"/>
            </a:pPr>
            <a:r>
              <a:rPr lang="es-ES" b="0" dirty="0">
                <a:solidFill>
                  <a:schemeClr val="tx1"/>
                </a:solidFill>
              </a:rPr>
              <a:t>efectos sobre el tamaño de las poblaciones de vectores, las tasas de supervivencia y la reproducción, y​</a:t>
            </a:r>
          </a:p>
          <a:p>
            <a:pPr marL="540000" lvl="3" indent="-180000">
              <a:spcBef>
                <a:spcPts val="600"/>
              </a:spcBef>
              <a:spcAft>
                <a:spcPts val="600"/>
              </a:spcAft>
              <a:buClr>
                <a:schemeClr val="accent1"/>
              </a:buClr>
              <a:buSzPct val="120000"/>
              <a:buFont typeface="Noto Sans" panose="020B0502040504020204" pitchFamily="34" charset="0"/>
              <a:buChar char="‣"/>
            </a:pPr>
            <a:r>
              <a:rPr lang="es-ES" b="0" dirty="0">
                <a:solidFill>
                  <a:schemeClr val="tx1"/>
                </a:solidFill>
              </a:rPr>
              <a:t>repercusiones más amplias para los ecosistemas naturales y los sistemas humanos, por ejemplo, cambios en el uso de la tierra a causa de las sequías.</a:t>
            </a:r>
            <a:endParaRPr lang="en-GB" b="0" dirty="0">
              <a:solidFill>
                <a:schemeClr val="tx1"/>
              </a:solidFill>
            </a:endParaRPr>
          </a:p>
          <a:p>
            <a:pPr lvl="2">
              <a:spcBef>
                <a:spcPts val="1200"/>
              </a:spcBef>
              <a:spcAft>
                <a:spcPts val="1200"/>
              </a:spcAft>
            </a:pPr>
            <a:r>
              <a:rPr lang="es-ES" b="1" dirty="0"/>
              <a:t>Trabajos de alto riesgo</a:t>
            </a:r>
            <a:r>
              <a:rPr lang="es-ES" dirty="0"/>
              <a:t>: los desempeñan trabajadores al aire libre.​</a:t>
            </a:r>
          </a:p>
          <a:p>
            <a:pPr lvl="2">
              <a:spcBef>
                <a:spcPts val="1200"/>
              </a:spcBef>
              <a:spcAft>
                <a:spcPts val="1200"/>
              </a:spcAft>
            </a:pPr>
            <a:r>
              <a:rPr lang="es-ES" b="1" dirty="0"/>
              <a:t>Principales efectos para la salud</a:t>
            </a:r>
            <a:r>
              <a:rPr lang="es-ES" dirty="0"/>
              <a:t>: paludismo, enfermedad de Lyme, dengue, esquistosomiasis, leishmaniasis, enfermedad de Chagas y tripanosomiasis africana, entre otras. </a:t>
            </a:r>
            <a:endParaRPr lang="en-GB" dirty="0"/>
          </a:p>
        </p:txBody>
      </p:sp>
      <p:sp>
        <p:nvSpPr>
          <p:cNvPr id="4" name="Text Placeholder 3">
            <a:extLst>
              <a:ext uri="{FF2B5EF4-FFF2-40B4-BE49-F238E27FC236}">
                <a16:creationId xmlns:a16="http://schemas.microsoft.com/office/drawing/2014/main" id="{D7C79527-D720-23F0-3B8B-22B3891B285C}"/>
              </a:ext>
            </a:extLst>
          </p:cNvPr>
          <p:cNvSpPr>
            <a:spLocks noGrp="1"/>
          </p:cNvSpPr>
          <p:nvPr>
            <p:ph type="body" sz="quarter" idx="13"/>
          </p:nvPr>
        </p:nvSpPr>
        <p:spPr>
          <a:xfrm>
            <a:off x="8704385" y="1759395"/>
            <a:ext cx="3145896" cy="4545351"/>
          </a:xfrm>
        </p:spPr>
        <p:txBody>
          <a:bodyPr/>
          <a:lstStyle/>
          <a:p>
            <a:pPr>
              <a:spcBef>
                <a:spcPts val="0"/>
              </a:spcBef>
            </a:pPr>
            <a:r>
              <a:rPr lang="en-GB" dirty="0"/>
              <a:t> </a:t>
            </a:r>
          </a:p>
        </p:txBody>
      </p:sp>
      <p:pic>
        <p:nvPicPr>
          <p:cNvPr id="5" name="Picture 4" descr="A yellow insect with long legs&#10;&#10;Description automatically generated">
            <a:extLst>
              <a:ext uri="{FF2B5EF4-FFF2-40B4-BE49-F238E27FC236}">
                <a16:creationId xmlns:a16="http://schemas.microsoft.com/office/drawing/2014/main" id="{52244BAB-16FF-1323-0AD1-B41ECE183F49}"/>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390958" y="5685302"/>
            <a:ext cx="828718" cy="828718"/>
          </a:xfrm>
          <a:prstGeom prst="rect">
            <a:avLst/>
          </a:prstGeom>
        </p:spPr>
      </p:pic>
    </p:spTree>
    <p:extLst>
      <p:ext uri="{BB962C8B-B14F-4D97-AF65-F5344CB8AC3E}">
        <p14:creationId xmlns:p14="http://schemas.microsoft.com/office/powerpoint/2010/main" val="886779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4011E-EFB1-A841-E4C1-B399DEF8CBAA}"/>
              </a:ext>
            </a:extLst>
          </p:cNvPr>
          <p:cNvSpPr>
            <a:spLocks noGrp="1"/>
          </p:cNvSpPr>
          <p:nvPr>
            <p:ph type="title"/>
          </p:nvPr>
        </p:nvSpPr>
        <p:spPr/>
        <p:txBody>
          <a:bodyPr/>
          <a:lstStyle/>
          <a:p>
            <a:r>
              <a:rPr lang="es-AR" dirty="0"/>
              <a:t>Productos agroquímicos​</a:t>
            </a:r>
          </a:p>
        </p:txBody>
      </p:sp>
      <p:sp>
        <p:nvSpPr>
          <p:cNvPr id="3" name="Content Placeholder 2">
            <a:extLst>
              <a:ext uri="{FF2B5EF4-FFF2-40B4-BE49-F238E27FC236}">
                <a16:creationId xmlns:a16="http://schemas.microsoft.com/office/drawing/2014/main" id="{8D80AB2B-52E5-9B55-2917-F2C789DB6DE6}"/>
              </a:ext>
            </a:extLst>
          </p:cNvPr>
          <p:cNvSpPr>
            <a:spLocks noGrp="1"/>
          </p:cNvSpPr>
          <p:nvPr>
            <p:ph sz="half" idx="1"/>
          </p:nvPr>
        </p:nvSpPr>
        <p:spPr>
          <a:xfrm>
            <a:off x="341718" y="1759395"/>
            <a:ext cx="8013142" cy="4529110"/>
          </a:xfrm>
        </p:spPr>
        <p:txBody>
          <a:bodyPr/>
          <a:lstStyle/>
          <a:p>
            <a:pPr lvl="2">
              <a:spcBef>
                <a:spcPts val="600"/>
              </a:spcBef>
              <a:spcAft>
                <a:spcPts val="1200"/>
              </a:spcAft>
            </a:pPr>
            <a:r>
              <a:rPr lang="es-ES" dirty="0"/>
              <a:t>El uso de plaguicidas puede verse afectado por el cambio climático (pérdida de suelo fértil, aparición de plagas, características de los cultivos).​</a:t>
            </a:r>
          </a:p>
          <a:p>
            <a:pPr lvl="2">
              <a:spcBef>
                <a:spcPts val="600"/>
              </a:spcBef>
              <a:spcAft>
                <a:spcPts val="1200"/>
              </a:spcAft>
            </a:pPr>
            <a:r>
              <a:rPr lang="es-ES" dirty="0"/>
              <a:t>Los plaguicidas altamente peligrosos siguen siendo motivo de gran preocupación.​</a:t>
            </a:r>
          </a:p>
          <a:p>
            <a:pPr lvl="2">
              <a:spcBef>
                <a:spcPts val="600"/>
              </a:spcBef>
              <a:spcAft>
                <a:spcPts val="1200"/>
              </a:spcAft>
            </a:pPr>
            <a:r>
              <a:rPr lang="es-ES" b="1" dirty="0"/>
              <a:t>Trabajos de alto riesgo</a:t>
            </a:r>
            <a:r>
              <a:rPr lang="es-ES" dirty="0"/>
              <a:t>: los desempeñan trabajadores de la agricultura, la silvicultura, las industrias químicas, la venta de pesticidas, los espacios verdes y el control de vectores. ​</a:t>
            </a:r>
          </a:p>
          <a:p>
            <a:pPr lvl="2">
              <a:spcBef>
                <a:spcPts val="600"/>
              </a:spcBef>
              <a:spcAft>
                <a:spcPts val="1200"/>
              </a:spcAft>
            </a:pPr>
            <a:r>
              <a:rPr lang="es-ES" b="1" dirty="0"/>
              <a:t>Principales efectos para la salud</a:t>
            </a:r>
            <a:r>
              <a:rPr lang="es-ES" dirty="0"/>
              <a:t>: intoxicación, cáncer, neurotoxicidad, alteración endocrina, trastornos reproductivos, enfermedades cardiovasculares, enfermedad pulmonar obstructiva crónica, alteración endocrina e inmunosupresión, entre otros. </a:t>
            </a:r>
            <a:endParaRPr lang="en-GB" dirty="0"/>
          </a:p>
        </p:txBody>
      </p:sp>
      <p:sp>
        <p:nvSpPr>
          <p:cNvPr id="4" name="Text Placeholder 3">
            <a:extLst>
              <a:ext uri="{FF2B5EF4-FFF2-40B4-BE49-F238E27FC236}">
                <a16:creationId xmlns:a16="http://schemas.microsoft.com/office/drawing/2014/main" id="{D7C79527-D720-23F0-3B8B-22B3891B285C}"/>
              </a:ext>
            </a:extLst>
          </p:cNvPr>
          <p:cNvSpPr>
            <a:spLocks noGrp="1"/>
          </p:cNvSpPr>
          <p:nvPr>
            <p:ph type="body" sz="quarter" idx="13"/>
          </p:nvPr>
        </p:nvSpPr>
        <p:spPr>
          <a:xfrm>
            <a:off x="8893479" y="1759395"/>
            <a:ext cx="2956802" cy="4545351"/>
          </a:xfrm>
        </p:spPr>
        <p:txBody>
          <a:bodyPr/>
          <a:lstStyle/>
          <a:p>
            <a:pPr>
              <a:spcBef>
                <a:spcPts val="0"/>
              </a:spcBef>
            </a:pPr>
            <a:r>
              <a:rPr lang="en-GB" dirty="0"/>
              <a:t> </a:t>
            </a:r>
          </a:p>
        </p:txBody>
      </p:sp>
      <p:pic>
        <p:nvPicPr>
          <p:cNvPr id="5" name="Picture 4" descr="A yellow faucet with a drop of water&#10;&#10;Description automatically generated">
            <a:extLst>
              <a:ext uri="{FF2B5EF4-FFF2-40B4-BE49-F238E27FC236}">
                <a16:creationId xmlns:a16="http://schemas.microsoft.com/office/drawing/2014/main" id="{1D18BD5C-F068-3686-990C-BD89952CB709}"/>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flipH="1">
            <a:off x="11132980" y="5390146"/>
            <a:ext cx="827630" cy="862263"/>
          </a:xfrm>
          <a:prstGeom prst="rect">
            <a:avLst/>
          </a:prstGeom>
        </p:spPr>
      </p:pic>
    </p:spTree>
    <p:extLst>
      <p:ext uri="{BB962C8B-B14F-4D97-AF65-F5344CB8AC3E}">
        <p14:creationId xmlns:p14="http://schemas.microsoft.com/office/powerpoint/2010/main" val="2073370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EAD5-6044-D09B-723D-0196E409EF6A}"/>
              </a:ext>
            </a:extLst>
          </p:cNvPr>
          <p:cNvSpPr>
            <a:spLocks noGrp="1"/>
          </p:cNvSpPr>
          <p:nvPr>
            <p:ph type="title"/>
          </p:nvPr>
        </p:nvSpPr>
        <p:spPr/>
        <p:txBody>
          <a:bodyPr/>
          <a:lstStyle/>
          <a:p>
            <a:r>
              <a:rPr lang="es-ES" dirty="0"/>
              <a:t>El cambio climático y la salud mental en el punto de mira​</a:t>
            </a:r>
            <a:endParaRPr lang="en-GB" dirty="0"/>
          </a:p>
        </p:txBody>
      </p:sp>
      <p:sp>
        <p:nvSpPr>
          <p:cNvPr id="3" name="Content Placeholder 2">
            <a:extLst>
              <a:ext uri="{FF2B5EF4-FFF2-40B4-BE49-F238E27FC236}">
                <a16:creationId xmlns:a16="http://schemas.microsoft.com/office/drawing/2014/main" id="{93602CD5-4F07-1668-F948-A176A8B8DBDD}"/>
              </a:ext>
            </a:extLst>
          </p:cNvPr>
          <p:cNvSpPr>
            <a:spLocks noGrp="1"/>
          </p:cNvSpPr>
          <p:nvPr>
            <p:ph idx="1"/>
          </p:nvPr>
        </p:nvSpPr>
        <p:spPr/>
        <p:txBody>
          <a:bodyPr/>
          <a:lstStyle/>
          <a:p>
            <a:pPr lvl="2">
              <a:spcBef>
                <a:spcPts val="600"/>
              </a:spcBef>
              <a:spcAft>
                <a:spcPts val="1200"/>
              </a:spcAft>
            </a:pPr>
            <a:r>
              <a:rPr lang="es-ES" dirty="0"/>
              <a:t>La inseguridad laboral debida al cambio climático puede causar angustia, especialmente en las comunidades que dependen de industrias específicas que se verán afectadas de forma más significativa.​</a:t>
            </a:r>
          </a:p>
          <a:p>
            <a:pPr lvl="2">
              <a:spcBef>
                <a:spcPts val="600"/>
              </a:spcBef>
              <a:spcAft>
                <a:spcPts val="1200"/>
              </a:spcAft>
            </a:pPr>
            <a:r>
              <a:rPr lang="es-ES" dirty="0"/>
              <a:t>Se ha observado que los trabajadores de determinadas profesiones, como las de operaciones de socorro y recuperación para casos de desastre, la construcción, la agricultura y la salud, corren un riesgo especial de sufrir problemas de salud mental debido al cambio climático, como  trastornos de estrés postraumático, depresión y ansiedad.​</a:t>
            </a:r>
          </a:p>
          <a:p>
            <a:pPr lvl="2">
              <a:spcBef>
                <a:spcPts val="600"/>
              </a:spcBef>
              <a:spcAft>
                <a:spcPts val="1200"/>
              </a:spcAft>
            </a:pPr>
            <a:r>
              <a:rPr lang="es-ES" dirty="0"/>
              <a:t>Los efectos del cambio climático, como el calor excesivo, pueden provocar trastornos del sueño, cambios de comportamiento y disminución de la concentración, lo que repercute en la seguridad del trabajo y la productividad laboral.</a:t>
            </a:r>
            <a:endParaRPr lang="en-GB" dirty="0"/>
          </a:p>
        </p:txBody>
      </p:sp>
    </p:spTree>
    <p:extLst>
      <p:ext uri="{BB962C8B-B14F-4D97-AF65-F5344CB8AC3E}">
        <p14:creationId xmlns:p14="http://schemas.microsoft.com/office/powerpoint/2010/main" val="177006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3E29C-1975-EEFE-0B9D-AA0F149102EA}"/>
              </a:ext>
            </a:extLst>
          </p:cNvPr>
          <p:cNvSpPr>
            <a:spLocks noGrp="1"/>
          </p:cNvSpPr>
          <p:nvPr>
            <p:ph type="ctrTitle"/>
          </p:nvPr>
        </p:nvSpPr>
        <p:spPr>
          <a:xfrm>
            <a:off x="383110" y="1670030"/>
            <a:ext cx="5712890" cy="1318388"/>
          </a:xfrm>
        </p:spPr>
        <p:txBody>
          <a:bodyPr/>
          <a:lstStyle/>
          <a:p>
            <a:r>
              <a:rPr lang="es-ES" sz="3200" dirty="0"/>
              <a:t>Proteger a los trabajadores en un clima cambiante</a:t>
            </a:r>
            <a:endParaRPr lang="en-GB" sz="3200" dirty="0"/>
          </a:p>
        </p:txBody>
      </p:sp>
      <p:pic>
        <p:nvPicPr>
          <p:cNvPr id="3" name="Picture 2" descr="Lightning striking lightning in the sky&#10;&#10;Description automatically generated">
            <a:extLst>
              <a:ext uri="{FF2B5EF4-FFF2-40B4-BE49-F238E27FC236}">
                <a16:creationId xmlns:a16="http://schemas.microsoft.com/office/drawing/2014/main" id="{F2571F1C-4CA7-7468-FD28-BA48B9160F50}"/>
              </a:ext>
            </a:extLst>
          </p:cNvPr>
          <p:cNvPicPr>
            <a:picLocks noChangeAspect="1"/>
          </p:cNvPicPr>
          <p:nvPr/>
        </p:nvPicPr>
        <p:blipFill rotWithShape="1">
          <a:blip r:embed="rId2">
            <a:extLst>
              <a:ext uri="{28A0092B-C50C-407E-A947-70E740481C1C}">
                <a14:useLocalDpi xmlns:a14="http://schemas.microsoft.com/office/drawing/2010/main" val="0"/>
              </a:ext>
            </a:extLst>
          </a:blip>
          <a:srcRect t="4872" r="26998" b="4872"/>
          <a:stretch/>
        </p:blipFill>
        <p:spPr>
          <a:xfrm>
            <a:off x="6769768" y="0"/>
            <a:ext cx="5422232" cy="6858000"/>
          </a:xfrm>
          <a:prstGeom prst="rect">
            <a:avLst/>
          </a:prstGeom>
        </p:spPr>
      </p:pic>
    </p:spTree>
    <p:extLst>
      <p:ext uri="{BB962C8B-B14F-4D97-AF65-F5344CB8AC3E}">
        <p14:creationId xmlns:p14="http://schemas.microsoft.com/office/powerpoint/2010/main" val="824620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BC940-4195-85DF-0AB1-3DE958ED18D4}"/>
              </a:ext>
            </a:extLst>
          </p:cNvPr>
          <p:cNvSpPr>
            <a:spLocks noGrp="1"/>
          </p:cNvSpPr>
          <p:nvPr>
            <p:ph type="title"/>
          </p:nvPr>
        </p:nvSpPr>
        <p:spPr/>
        <p:txBody>
          <a:bodyPr/>
          <a:lstStyle/>
          <a:p>
            <a:r>
              <a:rPr lang="es-ES" dirty="0"/>
              <a:t>Acción de la OIT para proteger a los trabajadores en un clima cambiante​</a:t>
            </a:r>
            <a:endParaRPr lang="en-GB" dirty="0"/>
          </a:p>
        </p:txBody>
      </p:sp>
      <p:sp>
        <p:nvSpPr>
          <p:cNvPr id="3" name="Content Placeholder 2">
            <a:extLst>
              <a:ext uri="{FF2B5EF4-FFF2-40B4-BE49-F238E27FC236}">
                <a16:creationId xmlns:a16="http://schemas.microsoft.com/office/drawing/2014/main" id="{222FB020-A908-9AD7-8A58-E7B64E53F755}"/>
              </a:ext>
            </a:extLst>
          </p:cNvPr>
          <p:cNvSpPr>
            <a:spLocks noGrp="1"/>
          </p:cNvSpPr>
          <p:nvPr>
            <p:ph idx="1"/>
          </p:nvPr>
        </p:nvSpPr>
        <p:spPr/>
        <p:txBody>
          <a:bodyPr/>
          <a:lstStyle/>
          <a:p>
            <a:pPr lvl="2">
              <a:spcBef>
                <a:spcPts val="600"/>
              </a:spcBef>
              <a:spcAft>
                <a:spcPts val="600"/>
              </a:spcAft>
            </a:pPr>
            <a:r>
              <a:rPr lang="es-ES" sz="1700" dirty="0"/>
              <a:t>Promover, respetar y hacer realidad el principio y derecho fundamental en el trabajo de un entorno laboral seguro y saludable significa también abordar los efectos peligrosos del cambio climático en el lugar de trabajo.​</a:t>
            </a:r>
          </a:p>
          <a:p>
            <a:pPr lvl="2">
              <a:spcBef>
                <a:spcPts val="600"/>
              </a:spcBef>
              <a:spcAft>
                <a:spcPts val="600"/>
              </a:spcAft>
            </a:pPr>
            <a:r>
              <a:rPr lang="es-ES" sz="1700" dirty="0"/>
              <a:t>Las normas internacionales del trabajo y otros instrumentos proporcionan orientaciones para proteger a los trabajadores contra los distintos peligros y riesgos en el lugar de trabajo, incluidos los relacionados con el cambio climático. ​</a:t>
            </a:r>
          </a:p>
          <a:p>
            <a:pPr lvl="2">
              <a:spcBef>
                <a:spcPts val="600"/>
              </a:spcBef>
              <a:spcAft>
                <a:spcPts val="600"/>
              </a:spcAft>
            </a:pPr>
            <a:r>
              <a:rPr lang="es-ES" sz="1700" dirty="0"/>
              <a:t>Las Directrices de política para una transición justa hacia economías y sociedades ambientalmente sostenibles para todos de 2015 pueden utilizarse para garantizar que ningún trabajador se quede atrás durante la transición a una economía verde. ​</a:t>
            </a:r>
          </a:p>
          <a:p>
            <a:pPr lvl="2">
              <a:spcBef>
                <a:spcPts val="600"/>
              </a:spcBef>
              <a:spcAft>
                <a:spcPts val="600"/>
              </a:spcAft>
            </a:pPr>
            <a:r>
              <a:rPr lang="es-ES" sz="1700" dirty="0"/>
              <a:t>La Estrategia global de la OIT en materia de Seguridad y Salud en el Trabajo 2024-2030 destaca que las preocupaciones en materia de SST relacionadas con el cambio climático deberían ocupar un lugar prioritario en las agendas políticas de ámbito mundial y nacional.​</a:t>
            </a:r>
          </a:p>
          <a:p>
            <a:pPr lvl="2">
              <a:spcBef>
                <a:spcPts val="600"/>
              </a:spcBef>
              <a:spcAft>
                <a:spcPts val="600"/>
              </a:spcAft>
            </a:pPr>
            <a:r>
              <a:rPr lang="es-ES" sz="1700" dirty="0"/>
              <a:t>La Comisión de la Discusión General sobre una Transición Justa celebrada en la reunión de la Conferencia Internacional del Trabajo de 2023 hizo hincapié en la aplicación urgente de medidas de SST para los trabajadores afectados por los riesgos climáticos.​</a:t>
            </a:r>
          </a:p>
          <a:p>
            <a:pPr lvl="2">
              <a:spcBef>
                <a:spcPts val="600"/>
              </a:spcBef>
              <a:spcAft>
                <a:spcPts val="600"/>
              </a:spcAft>
            </a:pPr>
            <a:r>
              <a:rPr lang="es-ES" sz="1700" dirty="0"/>
              <a:t>La OIT participa en iniciativas a escala subregional, como las actividades del Fondo Visión Cero relacionadas con la protección de la seguridad y la salud en las cadenas de suministro.</a:t>
            </a:r>
            <a:endParaRPr lang="en-GB" sz="1700" dirty="0"/>
          </a:p>
        </p:txBody>
      </p:sp>
    </p:spTree>
    <p:extLst>
      <p:ext uri="{BB962C8B-B14F-4D97-AF65-F5344CB8AC3E}">
        <p14:creationId xmlns:p14="http://schemas.microsoft.com/office/powerpoint/2010/main" val="4001737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background with yellow text&#10;&#10;Description automatically generated">
            <a:extLst>
              <a:ext uri="{FF2B5EF4-FFF2-40B4-BE49-F238E27FC236}">
                <a16:creationId xmlns:a16="http://schemas.microsoft.com/office/drawing/2014/main" id="{77F8542C-E075-CB60-B787-93675F6A49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89549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BDB2B-29A6-6C02-7238-FF919FCADD91}"/>
              </a:ext>
            </a:extLst>
          </p:cNvPr>
          <p:cNvSpPr>
            <a:spLocks noGrp="1"/>
          </p:cNvSpPr>
          <p:nvPr>
            <p:ph type="title"/>
          </p:nvPr>
        </p:nvSpPr>
        <p:spPr/>
        <p:txBody>
          <a:bodyPr/>
          <a:lstStyle/>
          <a:p>
            <a:r>
              <a:rPr lang="es-ES" dirty="0"/>
              <a:t>Respuestas nacionales a los principales efectos del cambio climático​</a:t>
            </a:r>
            <a:endParaRPr lang="en-GB" dirty="0"/>
          </a:p>
        </p:txBody>
      </p:sp>
      <p:grpSp>
        <p:nvGrpSpPr>
          <p:cNvPr id="26" name="Group 25">
            <a:extLst>
              <a:ext uri="{FF2B5EF4-FFF2-40B4-BE49-F238E27FC236}">
                <a16:creationId xmlns:a16="http://schemas.microsoft.com/office/drawing/2014/main" id="{5231F8E3-1EDF-962C-71AC-C86BDAAAAE2B}"/>
              </a:ext>
            </a:extLst>
          </p:cNvPr>
          <p:cNvGrpSpPr/>
          <p:nvPr/>
        </p:nvGrpSpPr>
        <p:grpSpPr>
          <a:xfrm>
            <a:off x="2195601" y="1736430"/>
            <a:ext cx="7800798" cy="4194980"/>
            <a:chOff x="3599866" y="1077305"/>
            <a:chExt cx="6663071" cy="3735098"/>
          </a:xfrm>
          <a:solidFill>
            <a:schemeClr val="tx1"/>
          </a:solidFill>
        </p:grpSpPr>
        <p:sp>
          <p:nvSpPr>
            <p:cNvPr id="6" name="Freeform: Shape 5">
              <a:extLst>
                <a:ext uri="{FF2B5EF4-FFF2-40B4-BE49-F238E27FC236}">
                  <a16:creationId xmlns:a16="http://schemas.microsoft.com/office/drawing/2014/main" id="{46F3820A-6E6D-47D5-C235-43D139C0E306}"/>
                </a:ext>
              </a:extLst>
            </p:cNvPr>
            <p:cNvSpPr/>
            <p:nvPr/>
          </p:nvSpPr>
          <p:spPr>
            <a:xfrm>
              <a:off x="3599866" y="1077306"/>
              <a:ext cx="1793167" cy="2002963"/>
            </a:xfrm>
            <a:custGeom>
              <a:avLst/>
              <a:gdLst>
                <a:gd name="connsiteX0" fmla="*/ 0 w 878404"/>
                <a:gd name="connsiteY0" fmla="*/ 382106 h 764211"/>
                <a:gd name="connsiteX1" fmla="*/ 191053 w 878404"/>
                <a:gd name="connsiteY1" fmla="*/ 0 h 764211"/>
                <a:gd name="connsiteX2" fmla="*/ 687351 w 878404"/>
                <a:gd name="connsiteY2" fmla="*/ 0 h 764211"/>
                <a:gd name="connsiteX3" fmla="*/ 878404 w 878404"/>
                <a:gd name="connsiteY3" fmla="*/ 382106 h 764211"/>
                <a:gd name="connsiteX4" fmla="*/ 687351 w 878404"/>
                <a:gd name="connsiteY4" fmla="*/ 764211 h 764211"/>
                <a:gd name="connsiteX5" fmla="*/ 191053 w 878404"/>
                <a:gd name="connsiteY5" fmla="*/ 764211 h 764211"/>
                <a:gd name="connsiteX6" fmla="*/ 0 w 878404"/>
                <a:gd name="connsiteY6" fmla="*/ 382106 h 76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8404" h="764211">
                  <a:moveTo>
                    <a:pt x="439201" y="0"/>
                  </a:moveTo>
                  <a:lnTo>
                    <a:pt x="878403" y="166216"/>
                  </a:lnTo>
                  <a:lnTo>
                    <a:pt x="878403" y="597995"/>
                  </a:lnTo>
                  <a:lnTo>
                    <a:pt x="439201" y="764211"/>
                  </a:lnTo>
                  <a:lnTo>
                    <a:pt x="1" y="597995"/>
                  </a:lnTo>
                  <a:lnTo>
                    <a:pt x="1" y="166216"/>
                  </a:lnTo>
                  <a:lnTo>
                    <a:pt x="439201" y="0"/>
                  </a:lnTo>
                  <a:close/>
                </a:path>
              </a:pathLst>
            </a:custGeom>
            <a:grpFill/>
            <a:ln>
              <a:solidFill>
                <a:schemeClr val="bg1"/>
              </a:solidFill>
            </a:ln>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157190" tIns="174986" rIns="157191" bIns="174985" numCol="1" spcCol="1270" anchor="ctr" anchorCtr="0">
              <a:noAutofit/>
            </a:bodyPr>
            <a:lstStyle/>
            <a:p>
              <a:pPr marL="0" lvl="0" indent="0" algn="ctr" defTabSz="444500">
                <a:lnSpc>
                  <a:spcPct val="90000"/>
                </a:lnSpc>
                <a:spcBef>
                  <a:spcPct val="0"/>
                </a:spcBef>
                <a:spcAft>
                  <a:spcPct val="35000"/>
                </a:spcAft>
                <a:buClr>
                  <a:srgbClr val="FA3C4B"/>
                </a:buClr>
                <a:buNone/>
              </a:pPr>
              <a:r>
                <a:rPr lang="en-US" kern="1200" dirty="0" err="1">
                  <a:solidFill>
                    <a:schemeClr val="bg1"/>
                  </a:solidFill>
                  <a:latin typeface="Noto Sans" panose="020B0502040504020204" pitchFamily="34" charset="0"/>
                  <a:ea typeface="Noto Sans" panose="020B0502040504020204" pitchFamily="34" charset="0"/>
                  <a:cs typeface="Noto Sans" panose="020B0502040504020204" pitchFamily="34" charset="0"/>
                </a:rPr>
                <a:t>Políticas</a:t>
              </a:r>
              <a:r>
                <a:rPr lang="en-US" kern="1200" dirty="0">
                  <a:solidFill>
                    <a:schemeClr val="bg1"/>
                  </a:solidFill>
                  <a:latin typeface="Noto Sans" panose="020B0502040504020204" pitchFamily="34" charset="0"/>
                  <a:ea typeface="Noto Sans" panose="020B0502040504020204" pitchFamily="34" charset="0"/>
                  <a:cs typeface="Noto Sans" panose="020B0502040504020204" pitchFamily="34" charset="0"/>
                </a:rPr>
                <a:t> y </a:t>
              </a:r>
              <a:r>
                <a:rPr lang="en-US" kern="1200" dirty="0" err="1">
                  <a:solidFill>
                    <a:schemeClr val="bg1"/>
                  </a:solidFill>
                  <a:latin typeface="Noto Sans" panose="020B0502040504020204" pitchFamily="34" charset="0"/>
                  <a:ea typeface="Noto Sans" panose="020B0502040504020204" pitchFamily="34" charset="0"/>
                  <a:cs typeface="Noto Sans" panose="020B0502040504020204" pitchFamily="34" charset="0"/>
                </a:rPr>
                <a:t>estrategias</a:t>
              </a:r>
              <a:r>
                <a:rPr lang="en-US" kern="1200" dirty="0">
                  <a:solidFill>
                    <a:schemeClr val="bg1"/>
                  </a:solidFill>
                  <a:latin typeface="Noto Sans" panose="020B0502040504020204" pitchFamily="34" charset="0"/>
                  <a:ea typeface="Noto Sans" panose="020B0502040504020204" pitchFamily="34" charset="0"/>
                  <a:cs typeface="Noto Sans" panose="020B0502040504020204" pitchFamily="34" charset="0"/>
                </a:rPr>
                <a:t> </a:t>
              </a:r>
              <a:r>
                <a:rPr lang="en-US" kern="1200" dirty="0" err="1">
                  <a:solidFill>
                    <a:schemeClr val="bg1"/>
                  </a:solidFill>
                  <a:latin typeface="Noto Sans" panose="020B0502040504020204" pitchFamily="34" charset="0"/>
                  <a:ea typeface="Noto Sans" panose="020B0502040504020204" pitchFamily="34" charset="0"/>
                  <a:cs typeface="Noto Sans" panose="020B0502040504020204" pitchFamily="34" charset="0"/>
                </a:rPr>
                <a:t>nacionales</a:t>
              </a:r>
              <a:r>
                <a:rPr lang="en-US" kern="1200" dirty="0">
                  <a:solidFill>
                    <a:schemeClr val="bg1"/>
                  </a:solidFill>
                  <a:latin typeface="Noto Sans" panose="020B0502040504020204" pitchFamily="34" charset="0"/>
                  <a:ea typeface="Noto Sans" panose="020B0502040504020204" pitchFamily="34" charset="0"/>
                  <a:cs typeface="Noto Sans" panose="020B0502040504020204" pitchFamily="34" charset="0"/>
                </a:rPr>
                <a:t>​</a:t>
              </a:r>
              <a:endParaRPr lang="en-GB" kern="120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sp>
          <p:nvSpPr>
            <p:cNvPr id="9" name="Freeform: Shape 8">
              <a:extLst>
                <a:ext uri="{FF2B5EF4-FFF2-40B4-BE49-F238E27FC236}">
                  <a16:creationId xmlns:a16="http://schemas.microsoft.com/office/drawing/2014/main" id="{D5516073-651F-5DDD-D125-D9484C57820C}"/>
                </a:ext>
              </a:extLst>
            </p:cNvPr>
            <p:cNvSpPr/>
            <p:nvPr/>
          </p:nvSpPr>
          <p:spPr>
            <a:xfrm>
              <a:off x="5540166" y="1095181"/>
              <a:ext cx="1793167" cy="2002963"/>
            </a:xfrm>
            <a:custGeom>
              <a:avLst/>
              <a:gdLst>
                <a:gd name="connsiteX0" fmla="*/ 0 w 878404"/>
                <a:gd name="connsiteY0" fmla="*/ 382106 h 764211"/>
                <a:gd name="connsiteX1" fmla="*/ 191053 w 878404"/>
                <a:gd name="connsiteY1" fmla="*/ 0 h 764211"/>
                <a:gd name="connsiteX2" fmla="*/ 687351 w 878404"/>
                <a:gd name="connsiteY2" fmla="*/ 0 h 764211"/>
                <a:gd name="connsiteX3" fmla="*/ 878404 w 878404"/>
                <a:gd name="connsiteY3" fmla="*/ 382106 h 764211"/>
                <a:gd name="connsiteX4" fmla="*/ 687351 w 878404"/>
                <a:gd name="connsiteY4" fmla="*/ 764211 h 764211"/>
                <a:gd name="connsiteX5" fmla="*/ 191053 w 878404"/>
                <a:gd name="connsiteY5" fmla="*/ 764211 h 764211"/>
                <a:gd name="connsiteX6" fmla="*/ 0 w 878404"/>
                <a:gd name="connsiteY6" fmla="*/ 382106 h 76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8404" h="764211">
                  <a:moveTo>
                    <a:pt x="439201" y="0"/>
                  </a:moveTo>
                  <a:lnTo>
                    <a:pt x="878403" y="166216"/>
                  </a:lnTo>
                  <a:lnTo>
                    <a:pt x="878403" y="597995"/>
                  </a:lnTo>
                  <a:lnTo>
                    <a:pt x="439201" y="764211"/>
                  </a:lnTo>
                  <a:lnTo>
                    <a:pt x="1" y="597995"/>
                  </a:lnTo>
                  <a:lnTo>
                    <a:pt x="1" y="166216"/>
                  </a:lnTo>
                  <a:lnTo>
                    <a:pt x="439201" y="0"/>
                  </a:lnTo>
                  <a:close/>
                </a:path>
              </a:pathLst>
            </a:custGeom>
            <a:grpFill/>
            <a:ln>
              <a:solidFill>
                <a:schemeClr val="bg1"/>
              </a:solidFill>
            </a:ln>
          </p:spPr>
          <p:style>
            <a:lnRef idx="2">
              <a:schemeClr val="lt1">
                <a:hueOff val="0"/>
                <a:satOff val="0"/>
                <a:lumOff val="0"/>
                <a:alphaOff val="0"/>
              </a:schemeClr>
            </a:lnRef>
            <a:fillRef idx="1">
              <a:schemeClr val="accent1">
                <a:shade val="80000"/>
                <a:hueOff val="39577"/>
                <a:satOff val="-5788"/>
                <a:lumOff val="5891"/>
                <a:alphaOff val="0"/>
              </a:schemeClr>
            </a:fillRef>
            <a:effectRef idx="0">
              <a:schemeClr val="accent1">
                <a:shade val="80000"/>
                <a:hueOff val="39577"/>
                <a:satOff val="-5788"/>
                <a:lumOff val="5891"/>
                <a:alphaOff val="0"/>
              </a:schemeClr>
            </a:effectRef>
            <a:fontRef idx="minor">
              <a:schemeClr val="lt1"/>
            </a:fontRef>
          </p:style>
          <p:txBody>
            <a:bodyPr spcFirstLastPara="0" vert="horz" wrap="square" lIns="157190" tIns="174986" rIns="157191" bIns="174985" numCol="1" spcCol="1270" anchor="ctr" anchorCtr="0">
              <a:noAutofit/>
            </a:bodyPr>
            <a:lstStyle/>
            <a:p>
              <a:pPr marL="0" lvl="0" indent="0" algn="ctr" defTabSz="444500">
                <a:lnSpc>
                  <a:spcPct val="90000"/>
                </a:lnSpc>
                <a:spcBef>
                  <a:spcPct val="0"/>
                </a:spcBef>
                <a:spcAft>
                  <a:spcPct val="35000"/>
                </a:spcAft>
                <a:buClr>
                  <a:srgbClr val="FA3C4B"/>
                </a:buClr>
                <a:buNone/>
              </a:pPr>
              <a:r>
                <a:rPr lang="en-US" kern="1200" dirty="0" err="1">
                  <a:solidFill>
                    <a:schemeClr val="bg1"/>
                  </a:solidFill>
                  <a:latin typeface="Noto Sans" panose="020B0502040504020204" pitchFamily="34" charset="0"/>
                  <a:ea typeface="Noto Sans" panose="020B0502040504020204" pitchFamily="34" charset="0"/>
                  <a:cs typeface="Noto Sans" panose="020B0502040504020204" pitchFamily="34" charset="0"/>
                </a:rPr>
                <a:t>Legislación</a:t>
              </a:r>
              <a:r>
                <a:rPr lang="en-US" kern="1200" dirty="0">
                  <a:solidFill>
                    <a:schemeClr val="bg1"/>
                  </a:solidFill>
                  <a:latin typeface="Noto Sans" panose="020B0502040504020204" pitchFamily="34" charset="0"/>
                  <a:ea typeface="Noto Sans" panose="020B0502040504020204" pitchFamily="34" charset="0"/>
                  <a:cs typeface="Noto Sans" panose="020B0502040504020204" pitchFamily="34" charset="0"/>
                </a:rPr>
                <a:t> </a:t>
              </a:r>
              <a:r>
                <a:rPr lang="en-US" kern="1200" dirty="0" err="1">
                  <a:solidFill>
                    <a:schemeClr val="bg1"/>
                  </a:solidFill>
                  <a:latin typeface="Noto Sans" panose="020B0502040504020204" pitchFamily="34" charset="0"/>
                  <a:ea typeface="Noto Sans" panose="020B0502040504020204" pitchFamily="34" charset="0"/>
                  <a:cs typeface="Noto Sans" panose="020B0502040504020204" pitchFamily="34" charset="0"/>
                </a:rPr>
                <a:t>nacional</a:t>
              </a:r>
              <a:r>
                <a:rPr lang="en-US" kern="1200" dirty="0">
                  <a:solidFill>
                    <a:schemeClr val="bg1"/>
                  </a:solidFill>
                  <a:latin typeface="Noto Sans" panose="020B0502040504020204" pitchFamily="34" charset="0"/>
                  <a:ea typeface="Noto Sans" panose="020B0502040504020204" pitchFamily="34" charset="0"/>
                  <a:cs typeface="Noto Sans" panose="020B0502040504020204" pitchFamily="34" charset="0"/>
                </a:rPr>
                <a:t> de SST​</a:t>
              </a:r>
              <a:endParaRPr lang="en-GB" kern="120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2" name="Freeform: Shape 11">
              <a:extLst>
                <a:ext uri="{FF2B5EF4-FFF2-40B4-BE49-F238E27FC236}">
                  <a16:creationId xmlns:a16="http://schemas.microsoft.com/office/drawing/2014/main" id="{F01FC8F3-5338-BCC3-E78C-AA436EF415FE}"/>
                </a:ext>
              </a:extLst>
            </p:cNvPr>
            <p:cNvSpPr/>
            <p:nvPr/>
          </p:nvSpPr>
          <p:spPr>
            <a:xfrm>
              <a:off x="7476342" y="1077305"/>
              <a:ext cx="1793167" cy="2002963"/>
            </a:xfrm>
            <a:custGeom>
              <a:avLst/>
              <a:gdLst>
                <a:gd name="connsiteX0" fmla="*/ 0 w 878404"/>
                <a:gd name="connsiteY0" fmla="*/ 382106 h 764211"/>
                <a:gd name="connsiteX1" fmla="*/ 191053 w 878404"/>
                <a:gd name="connsiteY1" fmla="*/ 0 h 764211"/>
                <a:gd name="connsiteX2" fmla="*/ 687351 w 878404"/>
                <a:gd name="connsiteY2" fmla="*/ 0 h 764211"/>
                <a:gd name="connsiteX3" fmla="*/ 878404 w 878404"/>
                <a:gd name="connsiteY3" fmla="*/ 382106 h 764211"/>
                <a:gd name="connsiteX4" fmla="*/ 687351 w 878404"/>
                <a:gd name="connsiteY4" fmla="*/ 764211 h 764211"/>
                <a:gd name="connsiteX5" fmla="*/ 191053 w 878404"/>
                <a:gd name="connsiteY5" fmla="*/ 764211 h 764211"/>
                <a:gd name="connsiteX6" fmla="*/ 0 w 878404"/>
                <a:gd name="connsiteY6" fmla="*/ 382106 h 76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8404" h="764211">
                  <a:moveTo>
                    <a:pt x="439201" y="0"/>
                  </a:moveTo>
                  <a:lnTo>
                    <a:pt x="878403" y="166216"/>
                  </a:lnTo>
                  <a:lnTo>
                    <a:pt x="878403" y="597995"/>
                  </a:lnTo>
                  <a:lnTo>
                    <a:pt x="439201" y="764211"/>
                  </a:lnTo>
                  <a:lnTo>
                    <a:pt x="1" y="597995"/>
                  </a:lnTo>
                  <a:lnTo>
                    <a:pt x="1" y="166216"/>
                  </a:lnTo>
                  <a:lnTo>
                    <a:pt x="439201" y="0"/>
                  </a:lnTo>
                  <a:close/>
                </a:path>
              </a:pathLst>
            </a:custGeom>
            <a:grpFill/>
            <a:ln>
              <a:solidFill>
                <a:schemeClr val="bg1"/>
              </a:solidFill>
            </a:ln>
          </p:spPr>
          <p:style>
            <a:lnRef idx="2">
              <a:schemeClr val="lt1">
                <a:hueOff val="0"/>
                <a:satOff val="0"/>
                <a:lumOff val="0"/>
                <a:alphaOff val="0"/>
              </a:schemeClr>
            </a:lnRef>
            <a:fillRef idx="1">
              <a:schemeClr val="accent1">
                <a:shade val="80000"/>
                <a:hueOff val="79153"/>
                <a:satOff val="-11577"/>
                <a:lumOff val="11782"/>
                <a:alphaOff val="0"/>
              </a:schemeClr>
            </a:fillRef>
            <a:effectRef idx="0">
              <a:schemeClr val="accent1">
                <a:shade val="80000"/>
                <a:hueOff val="79153"/>
                <a:satOff val="-11577"/>
                <a:lumOff val="11782"/>
                <a:alphaOff val="0"/>
              </a:schemeClr>
            </a:effectRef>
            <a:fontRef idx="minor">
              <a:schemeClr val="lt1"/>
            </a:fontRef>
          </p:style>
          <p:txBody>
            <a:bodyPr spcFirstLastPara="0" vert="horz" wrap="square" lIns="157190" tIns="174986" rIns="157191" bIns="174985" numCol="1" spcCol="1270" anchor="ctr" anchorCtr="0">
              <a:noAutofit/>
            </a:bodyPr>
            <a:lstStyle/>
            <a:p>
              <a:pPr marL="0" lvl="0" indent="0" algn="ctr" defTabSz="444500">
                <a:lnSpc>
                  <a:spcPct val="90000"/>
                </a:lnSpc>
                <a:spcBef>
                  <a:spcPct val="0"/>
                </a:spcBef>
                <a:spcAft>
                  <a:spcPct val="35000"/>
                </a:spcAft>
                <a:buClr>
                  <a:srgbClr val="FA3C4B"/>
                </a:buClr>
                <a:buNone/>
              </a:pPr>
              <a:r>
                <a:rPr lang="en-US" kern="1200" dirty="0" err="1">
                  <a:solidFill>
                    <a:schemeClr val="bg1"/>
                  </a:solidFill>
                  <a:latin typeface="Noto Sans" panose="020B0502040504020204" pitchFamily="34" charset="0"/>
                  <a:ea typeface="Noto Sans" panose="020B0502040504020204" pitchFamily="34" charset="0"/>
                  <a:cs typeface="Noto Sans" panose="020B0502040504020204" pitchFamily="34" charset="0"/>
                </a:rPr>
                <a:t>Convenios</a:t>
              </a:r>
              <a:r>
                <a:rPr lang="en-US" kern="1200" dirty="0">
                  <a:solidFill>
                    <a:schemeClr val="bg1"/>
                  </a:solidFill>
                  <a:latin typeface="Noto Sans" panose="020B0502040504020204" pitchFamily="34" charset="0"/>
                  <a:ea typeface="Noto Sans" panose="020B0502040504020204" pitchFamily="34" charset="0"/>
                  <a:cs typeface="Noto Sans" panose="020B0502040504020204" pitchFamily="34" charset="0"/>
                </a:rPr>
                <a:t> </a:t>
              </a:r>
              <a:r>
                <a:rPr lang="en-US" kern="1200" dirty="0" err="1">
                  <a:solidFill>
                    <a:schemeClr val="bg1"/>
                  </a:solidFill>
                  <a:latin typeface="Noto Sans" panose="020B0502040504020204" pitchFamily="34" charset="0"/>
                  <a:ea typeface="Noto Sans" panose="020B0502040504020204" pitchFamily="34" charset="0"/>
                  <a:cs typeface="Noto Sans" panose="020B0502040504020204" pitchFamily="34" charset="0"/>
                </a:rPr>
                <a:t>colectivos</a:t>
              </a:r>
              <a:r>
                <a:rPr lang="en-US" kern="1200" dirty="0">
                  <a:solidFill>
                    <a:schemeClr val="bg1"/>
                  </a:solidFill>
                  <a:latin typeface="Noto Sans" panose="020B0502040504020204" pitchFamily="34" charset="0"/>
                  <a:ea typeface="Noto Sans" panose="020B0502040504020204" pitchFamily="34" charset="0"/>
                  <a:cs typeface="Noto Sans" panose="020B0502040504020204" pitchFamily="34" charset="0"/>
                </a:rPr>
                <a:t>​</a:t>
              </a:r>
              <a:endParaRPr lang="en-GB" kern="120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5" name="Freeform: Shape 14">
              <a:extLst>
                <a:ext uri="{FF2B5EF4-FFF2-40B4-BE49-F238E27FC236}">
                  <a16:creationId xmlns:a16="http://schemas.microsoft.com/office/drawing/2014/main" id="{A46FEF1D-8593-D7D9-809C-0F3E6F3B6EFB}"/>
                </a:ext>
              </a:extLst>
            </p:cNvPr>
            <p:cNvSpPr/>
            <p:nvPr/>
          </p:nvSpPr>
          <p:spPr>
            <a:xfrm>
              <a:off x="4567955" y="2809440"/>
              <a:ext cx="1793167" cy="2002963"/>
            </a:xfrm>
            <a:custGeom>
              <a:avLst/>
              <a:gdLst>
                <a:gd name="connsiteX0" fmla="*/ 0 w 878404"/>
                <a:gd name="connsiteY0" fmla="*/ 382106 h 764211"/>
                <a:gd name="connsiteX1" fmla="*/ 191053 w 878404"/>
                <a:gd name="connsiteY1" fmla="*/ 0 h 764211"/>
                <a:gd name="connsiteX2" fmla="*/ 687351 w 878404"/>
                <a:gd name="connsiteY2" fmla="*/ 0 h 764211"/>
                <a:gd name="connsiteX3" fmla="*/ 878404 w 878404"/>
                <a:gd name="connsiteY3" fmla="*/ 382106 h 764211"/>
                <a:gd name="connsiteX4" fmla="*/ 687351 w 878404"/>
                <a:gd name="connsiteY4" fmla="*/ 764211 h 764211"/>
                <a:gd name="connsiteX5" fmla="*/ 191053 w 878404"/>
                <a:gd name="connsiteY5" fmla="*/ 764211 h 764211"/>
                <a:gd name="connsiteX6" fmla="*/ 0 w 878404"/>
                <a:gd name="connsiteY6" fmla="*/ 382106 h 76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8404" h="764211">
                  <a:moveTo>
                    <a:pt x="439201" y="0"/>
                  </a:moveTo>
                  <a:lnTo>
                    <a:pt x="878403" y="166216"/>
                  </a:lnTo>
                  <a:lnTo>
                    <a:pt x="878403" y="597995"/>
                  </a:lnTo>
                  <a:lnTo>
                    <a:pt x="439201" y="764211"/>
                  </a:lnTo>
                  <a:lnTo>
                    <a:pt x="1" y="597995"/>
                  </a:lnTo>
                  <a:lnTo>
                    <a:pt x="1" y="166216"/>
                  </a:lnTo>
                  <a:lnTo>
                    <a:pt x="439201" y="0"/>
                  </a:lnTo>
                  <a:close/>
                </a:path>
              </a:pathLst>
            </a:custGeom>
            <a:grpFill/>
            <a:ln>
              <a:solidFill>
                <a:schemeClr val="bg1"/>
              </a:solidFill>
            </a:ln>
          </p:spPr>
          <p:style>
            <a:lnRef idx="2">
              <a:schemeClr val="lt1">
                <a:hueOff val="0"/>
                <a:satOff val="0"/>
                <a:lumOff val="0"/>
                <a:alphaOff val="0"/>
              </a:schemeClr>
            </a:lnRef>
            <a:fillRef idx="1">
              <a:schemeClr val="accent1">
                <a:shade val="80000"/>
                <a:hueOff val="118730"/>
                <a:satOff val="-17365"/>
                <a:lumOff val="17673"/>
                <a:alphaOff val="0"/>
              </a:schemeClr>
            </a:fillRef>
            <a:effectRef idx="0">
              <a:schemeClr val="accent1">
                <a:shade val="80000"/>
                <a:hueOff val="118730"/>
                <a:satOff val="-17365"/>
                <a:lumOff val="17673"/>
                <a:alphaOff val="0"/>
              </a:schemeClr>
            </a:effectRef>
            <a:fontRef idx="minor">
              <a:schemeClr val="lt1"/>
            </a:fontRef>
          </p:style>
          <p:txBody>
            <a:bodyPr spcFirstLastPara="0" vert="horz" wrap="square" lIns="157190" tIns="174986" rIns="157191" bIns="174985" numCol="1" spcCol="1270" anchor="ctr" anchorCtr="0">
              <a:noAutofit/>
            </a:bodyPr>
            <a:lstStyle/>
            <a:p>
              <a:pPr marL="0" lvl="0" indent="0" algn="ctr" defTabSz="444500">
                <a:lnSpc>
                  <a:spcPct val="90000"/>
                </a:lnSpc>
                <a:spcBef>
                  <a:spcPct val="0"/>
                </a:spcBef>
                <a:spcAft>
                  <a:spcPct val="35000"/>
                </a:spcAft>
                <a:buClr>
                  <a:srgbClr val="FA3C4B"/>
                </a:buClr>
                <a:buNone/>
              </a:pPr>
              <a:r>
                <a:rPr lang="en-US" kern="1200" dirty="0">
                  <a:solidFill>
                    <a:schemeClr val="bg1"/>
                  </a:solidFill>
                  <a:latin typeface="Noto Sans" panose="020B0502040504020204" pitchFamily="34" charset="0"/>
                  <a:ea typeface="Noto Sans" panose="020B0502040504020204" pitchFamily="34" charset="0"/>
                  <a:cs typeface="Noto Sans" panose="020B0502040504020204" pitchFamily="34" charset="0"/>
                </a:rPr>
                <a:t>Directrices </a:t>
              </a:r>
              <a:r>
                <a:rPr lang="en-US" kern="1200" dirty="0" err="1">
                  <a:solidFill>
                    <a:schemeClr val="bg1"/>
                  </a:solidFill>
                  <a:latin typeface="Noto Sans" panose="020B0502040504020204" pitchFamily="34" charset="0"/>
                  <a:ea typeface="Noto Sans" panose="020B0502040504020204" pitchFamily="34" charset="0"/>
                  <a:cs typeface="Noto Sans" panose="020B0502040504020204" pitchFamily="34" charset="0"/>
                </a:rPr>
                <a:t>técnicas</a:t>
              </a:r>
              <a:r>
                <a:rPr lang="en-US" kern="1200" dirty="0">
                  <a:solidFill>
                    <a:schemeClr val="bg1"/>
                  </a:solidFill>
                  <a:latin typeface="Noto Sans" panose="020B0502040504020204" pitchFamily="34" charset="0"/>
                  <a:ea typeface="Noto Sans" panose="020B0502040504020204" pitchFamily="34" charset="0"/>
                  <a:cs typeface="Noto Sans" panose="020B0502040504020204" pitchFamily="34" charset="0"/>
                </a:rPr>
                <a:t>​</a:t>
              </a:r>
              <a:endParaRPr lang="en-GB" kern="120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8" name="Freeform: Shape 17">
              <a:extLst>
                <a:ext uri="{FF2B5EF4-FFF2-40B4-BE49-F238E27FC236}">
                  <a16:creationId xmlns:a16="http://schemas.microsoft.com/office/drawing/2014/main" id="{0BD8160A-EA5E-508F-15F0-845366F869A6}"/>
                </a:ext>
              </a:extLst>
            </p:cNvPr>
            <p:cNvSpPr/>
            <p:nvPr/>
          </p:nvSpPr>
          <p:spPr>
            <a:xfrm>
              <a:off x="6529471" y="2809440"/>
              <a:ext cx="1793167" cy="2002963"/>
            </a:xfrm>
            <a:custGeom>
              <a:avLst/>
              <a:gdLst>
                <a:gd name="connsiteX0" fmla="*/ 0 w 878404"/>
                <a:gd name="connsiteY0" fmla="*/ 382106 h 764211"/>
                <a:gd name="connsiteX1" fmla="*/ 191053 w 878404"/>
                <a:gd name="connsiteY1" fmla="*/ 0 h 764211"/>
                <a:gd name="connsiteX2" fmla="*/ 687351 w 878404"/>
                <a:gd name="connsiteY2" fmla="*/ 0 h 764211"/>
                <a:gd name="connsiteX3" fmla="*/ 878404 w 878404"/>
                <a:gd name="connsiteY3" fmla="*/ 382106 h 764211"/>
                <a:gd name="connsiteX4" fmla="*/ 687351 w 878404"/>
                <a:gd name="connsiteY4" fmla="*/ 764211 h 764211"/>
                <a:gd name="connsiteX5" fmla="*/ 191053 w 878404"/>
                <a:gd name="connsiteY5" fmla="*/ 764211 h 764211"/>
                <a:gd name="connsiteX6" fmla="*/ 0 w 878404"/>
                <a:gd name="connsiteY6" fmla="*/ 382106 h 76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8404" h="764211">
                  <a:moveTo>
                    <a:pt x="439201" y="0"/>
                  </a:moveTo>
                  <a:lnTo>
                    <a:pt x="878403" y="166216"/>
                  </a:lnTo>
                  <a:lnTo>
                    <a:pt x="878403" y="597995"/>
                  </a:lnTo>
                  <a:lnTo>
                    <a:pt x="439201" y="764211"/>
                  </a:lnTo>
                  <a:lnTo>
                    <a:pt x="1" y="597995"/>
                  </a:lnTo>
                  <a:lnTo>
                    <a:pt x="1" y="166216"/>
                  </a:lnTo>
                  <a:lnTo>
                    <a:pt x="439201" y="0"/>
                  </a:lnTo>
                  <a:close/>
                </a:path>
              </a:pathLst>
            </a:custGeom>
            <a:grpFill/>
            <a:ln>
              <a:solidFill>
                <a:schemeClr val="bg1"/>
              </a:solidFill>
            </a:ln>
          </p:spPr>
          <p:style>
            <a:lnRef idx="2">
              <a:schemeClr val="lt1">
                <a:hueOff val="0"/>
                <a:satOff val="0"/>
                <a:lumOff val="0"/>
                <a:alphaOff val="0"/>
              </a:schemeClr>
            </a:lnRef>
            <a:fillRef idx="1">
              <a:schemeClr val="accent1">
                <a:shade val="80000"/>
                <a:hueOff val="158307"/>
                <a:satOff val="-23153"/>
                <a:lumOff val="23564"/>
                <a:alphaOff val="0"/>
              </a:schemeClr>
            </a:fillRef>
            <a:effectRef idx="0">
              <a:schemeClr val="accent1">
                <a:shade val="80000"/>
                <a:hueOff val="158307"/>
                <a:satOff val="-23153"/>
                <a:lumOff val="23564"/>
                <a:alphaOff val="0"/>
              </a:schemeClr>
            </a:effectRef>
            <a:fontRef idx="minor">
              <a:schemeClr val="lt1"/>
            </a:fontRef>
          </p:style>
          <p:txBody>
            <a:bodyPr spcFirstLastPara="0" vert="horz" wrap="square" lIns="157190" tIns="174986" rIns="157191" bIns="174985" numCol="1" spcCol="1270" anchor="ctr" anchorCtr="0">
              <a:noAutofit/>
            </a:bodyPr>
            <a:lstStyle/>
            <a:p>
              <a:pPr marL="0" lvl="0" indent="0" algn="ctr" defTabSz="444500">
                <a:lnSpc>
                  <a:spcPct val="90000"/>
                </a:lnSpc>
                <a:spcBef>
                  <a:spcPct val="0"/>
                </a:spcBef>
                <a:spcAft>
                  <a:spcPct val="35000"/>
                </a:spcAft>
                <a:buNone/>
              </a:pPr>
              <a:r>
                <a:rPr lang="es-ES" kern="1200" dirty="0">
                  <a:solidFill>
                    <a:schemeClr val="bg1"/>
                  </a:solidFill>
                  <a:latin typeface="Noto Sans" panose="020B0502040504020204" pitchFamily="34" charset="0"/>
                  <a:ea typeface="Noto Sans" panose="020B0502040504020204" pitchFamily="34" charset="0"/>
                  <a:cs typeface="Noto Sans" panose="020B0502040504020204" pitchFamily="34" charset="0"/>
                </a:rPr>
                <a:t>Programas de formación e iniciativas de sensibilización​</a:t>
              </a:r>
              <a:endParaRPr lang="en-GB" kern="120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sp>
          <p:nvSpPr>
            <p:cNvPr id="21" name="Freeform: Shape 20">
              <a:extLst>
                <a:ext uri="{FF2B5EF4-FFF2-40B4-BE49-F238E27FC236}">
                  <a16:creationId xmlns:a16="http://schemas.microsoft.com/office/drawing/2014/main" id="{8947F4E3-F882-65B1-8836-2A233802C25B}"/>
                </a:ext>
              </a:extLst>
            </p:cNvPr>
            <p:cNvSpPr/>
            <p:nvPr/>
          </p:nvSpPr>
          <p:spPr>
            <a:xfrm>
              <a:off x="8469770" y="2809440"/>
              <a:ext cx="1793167" cy="2002963"/>
            </a:xfrm>
            <a:custGeom>
              <a:avLst/>
              <a:gdLst>
                <a:gd name="connsiteX0" fmla="*/ 0 w 878404"/>
                <a:gd name="connsiteY0" fmla="*/ 382106 h 764211"/>
                <a:gd name="connsiteX1" fmla="*/ 191053 w 878404"/>
                <a:gd name="connsiteY1" fmla="*/ 0 h 764211"/>
                <a:gd name="connsiteX2" fmla="*/ 687351 w 878404"/>
                <a:gd name="connsiteY2" fmla="*/ 0 h 764211"/>
                <a:gd name="connsiteX3" fmla="*/ 878404 w 878404"/>
                <a:gd name="connsiteY3" fmla="*/ 382106 h 764211"/>
                <a:gd name="connsiteX4" fmla="*/ 687351 w 878404"/>
                <a:gd name="connsiteY4" fmla="*/ 764211 h 764211"/>
                <a:gd name="connsiteX5" fmla="*/ 191053 w 878404"/>
                <a:gd name="connsiteY5" fmla="*/ 764211 h 764211"/>
                <a:gd name="connsiteX6" fmla="*/ 0 w 878404"/>
                <a:gd name="connsiteY6" fmla="*/ 382106 h 76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8404" h="764211">
                  <a:moveTo>
                    <a:pt x="439201" y="0"/>
                  </a:moveTo>
                  <a:lnTo>
                    <a:pt x="878403" y="166216"/>
                  </a:lnTo>
                  <a:lnTo>
                    <a:pt x="878403" y="597995"/>
                  </a:lnTo>
                  <a:lnTo>
                    <a:pt x="439201" y="764211"/>
                  </a:lnTo>
                  <a:lnTo>
                    <a:pt x="1" y="597995"/>
                  </a:lnTo>
                  <a:lnTo>
                    <a:pt x="1" y="166216"/>
                  </a:lnTo>
                  <a:lnTo>
                    <a:pt x="439201" y="0"/>
                  </a:lnTo>
                  <a:close/>
                </a:path>
              </a:pathLst>
            </a:custGeom>
            <a:grpFill/>
            <a:ln>
              <a:solidFill>
                <a:schemeClr val="bg1"/>
              </a:solidFill>
            </a:ln>
          </p:spPr>
          <p:style>
            <a:lnRef idx="2">
              <a:schemeClr val="lt1">
                <a:hueOff val="0"/>
                <a:satOff val="0"/>
                <a:lumOff val="0"/>
                <a:alphaOff val="0"/>
              </a:schemeClr>
            </a:lnRef>
            <a:fillRef idx="1">
              <a:schemeClr val="accent1">
                <a:shade val="80000"/>
                <a:hueOff val="197884"/>
                <a:satOff val="-28942"/>
                <a:lumOff val="29455"/>
                <a:alphaOff val="0"/>
              </a:schemeClr>
            </a:fillRef>
            <a:effectRef idx="0">
              <a:schemeClr val="accent1">
                <a:shade val="80000"/>
                <a:hueOff val="197884"/>
                <a:satOff val="-28942"/>
                <a:lumOff val="29455"/>
                <a:alphaOff val="0"/>
              </a:schemeClr>
            </a:effectRef>
            <a:fontRef idx="minor">
              <a:schemeClr val="lt1"/>
            </a:fontRef>
          </p:style>
          <p:txBody>
            <a:bodyPr spcFirstLastPara="0" vert="horz" wrap="square" lIns="157190" tIns="174986" rIns="157191" bIns="174985" numCol="1" spcCol="1270" anchor="ctr" anchorCtr="0">
              <a:noAutofit/>
            </a:bodyPr>
            <a:lstStyle/>
            <a:p>
              <a:pPr marL="0" lvl="0" indent="0" algn="ctr" defTabSz="444500">
                <a:lnSpc>
                  <a:spcPct val="90000"/>
                </a:lnSpc>
                <a:spcBef>
                  <a:spcPct val="0"/>
                </a:spcBef>
                <a:spcAft>
                  <a:spcPct val="35000"/>
                </a:spcAft>
                <a:buClr>
                  <a:srgbClr val="FA3C4B"/>
                </a:buClr>
                <a:buNone/>
              </a:pPr>
              <a:r>
                <a:rPr lang="es-ES" kern="1200" dirty="0">
                  <a:solidFill>
                    <a:schemeClr val="bg1"/>
                  </a:solidFill>
                  <a:latin typeface="Noto Sans" panose="020B0502040504020204" pitchFamily="34" charset="0"/>
                  <a:ea typeface="Noto Sans" panose="020B0502040504020204" pitchFamily="34" charset="0"/>
                  <a:cs typeface="Noto Sans" panose="020B0502040504020204" pitchFamily="34" charset="0"/>
                </a:rPr>
                <a:t>Iniciativas de salud pública dirigidas a los trabajadores​</a:t>
              </a:r>
              <a:endParaRPr lang="en-GB" kern="120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grpSp>
      <p:pic>
        <p:nvPicPr>
          <p:cNvPr id="27" name="Picture 26" descr="A group of triangles on a black background&#10;&#10;Description automatically generated">
            <a:extLst>
              <a:ext uri="{FF2B5EF4-FFF2-40B4-BE49-F238E27FC236}">
                <a16:creationId xmlns:a16="http://schemas.microsoft.com/office/drawing/2014/main" id="{3E4A8097-0298-51F5-3F8F-3D31A52D96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83" y="4779003"/>
            <a:ext cx="1798235" cy="1798235"/>
          </a:xfrm>
          <a:prstGeom prst="rect">
            <a:avLst/>
          </a:prstGeom>
        </p:spPr>
      </p:pic>
    </p:spTree>
    <p:extLst>
      <p:ext uri="{BB962C8B-B14F-4D97-AF65-F5344CB8AC3E}">
        <p14:creationId xmlns:p14="http://schemas.microsoft.com/office/powerpoint/2010/main" val="203225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EF060-FE3F-AF9B-12F6-1B01B66D9227}"/>
              </a:ext>
            </a:extLst>
          </p:cNvPr>
          <p:cNvSpPr>
            <a:spLocks noGrp="1"/>
          </p:cNvSpPr>
          <p:nvPr>
            <p:ph type="title"/>
          </p:nvPr>
        </p:nvSpPr>
        <p:spPr/>
        <p:txBody>
          <a:bodyPr/>
          <a:lstStyle/>
          <a:p>
            <a:r>
              <a:rPr lang="es-AR" dirty="0"/>
              <a:t>Políticas y estrategias nacionales​</a:t>
            </a:r>
            <a:br>
              <a:rPr lang="es-AR" dirty="0"/>
            </a:br>
            <a:r>
              <a:rPr lang="es-AR" dirty="0"/>
              <a:t>​</a:t>
            </a:r>
          </a:p>
        </p:txBody>
      </p:sp>
      <p:sp>
        <p:nvSpPr>
          <p:cNvPr id="3" name="Content Placeholder 2">
            <a:extLst>
              <a:ext uri="{FF2B5EF4-FFF2-40B4-BE49-F238E27FC236}">
                <a16:creationId xmlns:a16="http://schemas.microsoft.com/office/drawing/2014/main" id="{87CDD359-54A0-C03E-20F8-AF7AD29B27FA}"/>
              </a:ext>
            </a:extLst>
          </p:cNvPr>
          <p:cNvSpPr>
            <a:spLocks noGrp="1"/>
          </p:cNvSpPr>
          <p:nvPr>
            <p:ph idx="1"/>
          </p:nvPr>
        </p:nvSpPr>
        <p:spPr/>
        <p:txBody>
          <a:bodyPr/>
          <a:lstStyle/>
          <a:p>
            <a:pPr lvl="2">
              <a:spcBef>
                <a:spcPts val="600"/>
              </a:spcBef>
              <a:spcAft>
                <a:spcPts val="1200"/>
              </a:spcAft>
            </a:pPr>
            <a:r>
              <a:rPr lang="es-ES" dirty="0"/>
              <a:t>Las preocupaciones en materia de SST relacionadas con el cambio climático pueden integrarse en las políticas y estrategias de salud pública, medio ambiente y cambio climático (es decir, referirse explícitamente a la protección de la salud de los trabajadores).​</a:t>
            </a:r>
          </a:p>
          <a:p>
            <a:pPr lvl="2">
              <a:spcBef>
                <a:spcPts val="600"/>
              </a:spcBef>
              <a:spcAft>
                <a:spcPts val="1200"/>
              </a:spcAft>
            </a:pPr>
            <a:r>
              <a:rPr lang="es-ES" dirty="0"/>
              <a:t>En ocasiones, los peligros y los riesgos relacionados con el cambio climático se consideran prioridades en las políticas y estrategias nacionales de SST, que establecen acciones e iniciativas que se aplicarán en los próximos años (a saber, en caso de calor excesivo).</a:t>
            </a:r>
            <a:endParaRPr lang="en-GB" dirty="0"/>
          </a:p>
        </p:txBody>
      </p:sp>
    </p:spTree>
    <p:extLst>
      <p:ext uri="{BB962C8B-B14F-4D97-AF65-F5344CB8AC3E}">
        <p14:creationId xmlns:p14="http://schemas.microsoft.com/office/powerpoint/2010/main" val="405043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F6335-31B9-C736-5B68-BF0FC0540E08}"/>
              </a:ext>
            </a:extLst>
          </p:cNvPr>
          <p:cNvSpPr>
            <a:spLocks noGrp="1"/>
          </p:cNvSpPr>
          <p:nvPr>
            <p:ph type="title"/>
          </p:nvPr>
        </p:nvSpPr>
        <p:spPr/>
        <p:txBody>
          <a:bodyPr/>
          <a:lstStyle/>
          <a:p>
            <a:r>
              <a:rPr lang="es-ES" b="0" dirty="0">
                <a:solidFill>
                  <a:schemeClr val="accent1"/>
                </a:solidFill>
              </a:rPr>
              <a:t>Ejemplos de políticas y estrategias nacionales de SST​</a:t>
            </a:r>
            <a:endParaRPr lang="en-GB" b="0" dirty="0">
              <a:solidFill>
                <a:schemeClr val="accent1"/>
              </a:solidFill>
            </a:endParaRPr>
          </a:p>
        </p:txBody>
      </p:sp>
      <p:sp>
        <p:nvSpPr>
          <p:cNvPr id="3" name="Content Placeholder 2">
            <a:extLst>
              <a:ext uri="{FF2B5EF4-FFF2-40B4-BE49-F238E27FC236}">
                <a16:creationId xmlns:a16="http://schemas.microsoft.com/office/drawing/2014/main" id="{BA716046-CECA-5527-40D4-E637314D697D}"/>
              </a:ext>
            </a:extLst>
          </p:cNvPr>
          <p:cNvSpPr>
            <a:spLocks noGrp="1"/>
          </p:cNvSpPr>
          <p:nvPr>
            <p:ph idx="1"/>
          </p:nvPr>
        </p:nvSpPr>
        <p:spPr>
          <a:xfrm>
            <a:off x="334683" y="1779737"/>
            <a:ext cx="11534588" cy="3744763"/>
          </a:xfrm>
        </p:spPr>
        <p:txBody>
          <a:bodyPr/>
          <a:lstStyle/>
          <a:p>
            <a:pPr lvl="1" indent="-216000">
              <a:spcBef>
                <a:spcPts val="1200"/>
              </a:spcBef>
              <a:spcAft>
                <a:spcPts val="1200"/>
              </a:spcAft>
            </a:pPr>
            <a:r>
              <a:rPr lang="es-ES" sz="1800" b="1" dirty="0">
                <a:solidFill>
                  <a:schemeClr val="accent1"/>
                </a:solidFill>
              </a:rPr>
              <a:t>Chile: </a:t>
            </a:r>
            <a:r>
              <a:rPr lang="es-ES" dirty="0"/>
              <a:t>La Política Nacional de Seguridad y Salud en el Trabajo para el período 2024-2028 incluye la aplicación de políticas destinadas a prevenir los riesgos laborales derivados de la exposición a temperaturas extremas.​</a:t>
            </a:r>
          </a:p>
          <a:p>
            <a:pPr lvl="1" indent="-216000">
              <a:spcBef>
                <a:spcPts val="1200"/>
              </a:spcBef>
              <a:spcAft>
                <a:spcPts val="1200"/>
              </a:spcAft>
            </a:pPr>
            <a:r>
              <a:rPr lang="es-ES" sz="1800" b="1" dirty="0">
                <a:solidFill>
                  <a:schemeClr val="accent1"/>
                </a:solidFill>
              </a:rPr>
              <a:t>Japón: </a:t>
            </a:r>
            <a:r>
              <a:rPr lang="es-ES" dirty="0"/>
              <a:t>La prevención de las insolaciones es uno de los objetivos del XIV Plan Nacional de Prevención de Riesgos Laborales (2023-2027), con dos indicadores específicos: ​(1) mayor número de establecimientos que abordan el estrés térmico basándose en el valor del índice de estrés térmico WBGT​; (2) reducción de la tasa de mortalidad por insolación.​</a:t>
            </a:r>
          </a:p>
          <a:p>
            <a:pPr lvl="1" indent="-216000">
              <a:spcBef>
                <a:spcPts val="1200"/>
              </a:spcBef>
              <a:spcAft>
                <a:spcPts val="1200"/>
              </a:spcAft>
            </a:pPr>
            <a:r>
              <a:rPr lang="es-ES" sz="1800" b="1" dirty="0">
                <a:solidFill>
                  <a:schemeClr val="accent1"/>
                </a:solidFill>
              </a:rPr>
              <a:t>Bélgica: </a:t>
            </a:r>
            <a:r>
              <a:rPr lang="es-ES" dirty="0"/>
              <a:t>El Plan Nacional de Acción para Mejorar el Bienestar de los Trabajadores 2022-2027 reconoce que el cambio climático afectará directa e indirectamente al bienestar de los trabajadores. Se refiere específicamente a las grandes fluctuaciones meteorológicas debidas, por ejemplo, a periodos de calor extremo.​</a:t>
            </a:r>
          </a:p>
          <a:p>
            <a:pPr lvl="1" indent="-216000">
              <a:spcBef>
                <a:spcPts val="1200"/>
              </a:spcBef>
              <a:spcAft>
                <a:spcPts val="1200"/>
              </a:spcAft>
            </a:pPr>
            <a:r>
              <a:rPr lang="es-ES" sz="1800" b="1" dirty="0">
                <a:solidFill>
                  <a:schemeClr val="accent1"/>
                </a:solidFill>
              </a:rPr>
              <a:t>Guyana: </a:t>
            </a:r>
            <a:r>
              <a:rPr lang="es-ES" dirty="0"/>
              <a:t>La Política Nacional de Seguridad y Salud en el Trabajo de 2018 insta a los ministerios pertinentes a formular políticas en el sector del petróleo y el gas con el objetivo de prevenir la contaminación ambiental debida a la contaminación del aire, y el consiguiente daño a las tierras productivas, los cultivos y el ganado.</a:t>
            </a:r>
            <a:endParaRPr lang="en-GB" dirty="0"/>
          </a:p>
        </p:txBody>
      </p:sp>
    </p:spTree>
    <p:extLst>
      <p:ext uri="{BB962C8B-B14F-4D97-AF65-F5344CB8AC3E}">
        <p14:creationId xmlns:p14="http://schemas.microsoft.com/office/powerpoint/2010/main" val="1166634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E3C9720-72D4-9B8F-3DAC-299FB3940ABA}"/>
              </a:ext>
            </a:extLst>
          </p:cNvPr>
          <p:cNvSpPr>
            <a:spLocks noGrp="1"/>
          </p:cNvSpPr>
          <p:nvPr>
            <p:ph idx="1"/>
          </p:nvPr>
        </p:nvSpPr>
        <p:spPr/>
        <p:txBody>
          <a:bodyPr vert="horz" lIns="0" tIns="0" rIns="0" bIns="0" rtlCol="0" anchor="t">
            <a:noAutofit/>
          </a:bodyPr>
          <a:lstStyle/>
          <a:p>
            <a:pPr algn="ctr"/>
            <a:r>
              <a:rPr lang="es-ES" sz="4000" b="0" dirty="0"/>
              <a:t>Tenga en cuenta que las nuevas estimaciones </a:t>
            </a:r>
            <a:r>
              <a:rPr lang="es-ES" sz="4000" dirty="0"/>
              <a:t>se publicarán el 23 de abril de 2024</a:t>
            </a:r>
            <a:r>
              <a:rPr lang="es-ES" sz="4000" b="0" dirty="0"/>
              <a:t>, por lo que todas las casillas están vacías.</a:t>
            </a:r>
          </a:p>
          <a:p>
            <a:pPr algn="ctr"/>
            <a:r>
              <a:rPr lang="es-ES" sz="4000" b="0" dirty="0"/>
              <a:t>Se publicará una versión oficial </a:t>
            </a:r>
            <a:r>
              <a:rPr lang="es-ES" sz="4000" dirty="0"/>
              <a:t>después del 23 de abril de 2024</a:t>
            </a:r>
            <a:r>
              <a:rPr lang="es-ES" sz="4000" b="0" dirty="0"/>
              <a:t>.</a:t>
            </a:r>
            <a:br>
              <a:rPr lang="en-GB" sz="4000" b="0" dirty="0"/>
            </a:br>
            <a:endParaRPr lang="en-GB" sz="4000" b="0" dirty="0"/>
          </a:p>
        </p:txBody>
      </p:sp>
    </p:spTree>
    <p:extLst>
      <p:ext uri="{BB962C8B-B14F-4D97-AF65-F5344CB8AC3E}">
        <p14:creationId xmlns:p14="http://schemas.microsoft.com/office/powerpoint/2010/main" val="3903805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89D8B-F001-F9C2-1CA3-A678AE524F68}"/>
              </a:ext>
            </a:extLst>
          </p:cNvPr>
          <p:cNvSpPr>
            <a:spLocks noGrp="1"/>
          </p:cNvSpPr>
          <p:nvPr>
            <p:ph type="title"/>
          </p:nvPr>
        </p:nvSpPr>
        <p:spPr/>
        <p:txBody>
          <a:bodyPr/>
          <a:lstStyle/>
          <a:p>
            <a:r>
              <a:rPr lang="es-AR" dirty="0"/>
              <a:t>Leyes y reglamentos​</a:t>
            </a:r>
            <a:br>
              <a:rPr lang="es-AR" dirty="0"/>
            </a:br>
            <a:r>
              <a:rPr lang="es-AR" dirty="0"/>
              <a:t>​</a:t>
            </a:r>
          </a:p>
        </p:txBody>
      </p:sp>
      <p:sp>
        <p:nvSpPr>
          <p:cNvPr id="3" name="Content Placeholder 2">
            <a:extLst>
              <a:ext uri="{FF2B5EF4-FFF2-40B4-BE49-F238E27FC236}">
                <a16:creationId xmlns:a16="http://schemas.microsoft.com/office/drawing/2014/main" id="{B5975AE1-B2CE-6389-2447-2F15C5D39295}"/>
              </a:ext>
            </a:extLst>
          </p:cNvPr>
          <p:cNvSpPr>
            <a:spLocks noGrp="1"/>
          </p:cNvSpPr>
          <p:nvPr>
            <p:ph idx="1"/>
          </p:nvPr>
        </p:nvSpPr>
        <p:spPr/>
        <p:txBody>
          <a:bodyPr/>
          <a:lstStyle/>
          <a:p>
            <a:pPr lvl="2">
              <a:spcBef>
                <a:spcPts val="600"/>
              </a:spcBef>
              <a:spcAft>
                <a:spcPts val="300"/>
              </a:spcAft>
            </a:pPr>
            <a:r>
              <a:rPr lang="es-ES" sz="1600" dirty="0"/>
              <a:t>Históricamente, las legislaciones sobre SST han abordado la protección de los trabajadores contra las temperaturas extremas, las radiaciones no ionizantes (incluida la radiación ultravioleta solar), la contaminación del aire, los riesgos biológicos (incluidas las enfermedades transmitidas por vectores) y los productos químicos peligrosos (incluidos los agroquímicos). ​</a:t>
            </a:r>
          </a:p>
          <a:p>
            <a:pPr lvl="2">
              <a:spcBef>
                <a:spcPts val="600"/>
              </a:spcBef>
              <a:spcAft>
                <a:spcPts val="300"/>
              </a:spcAft>
            </a:pPr>
            <a:r>
              <a:rPr lang="es-ES" sz="1600" dirty="0"/>
              <a:t>Algunas leyes de SST también hacen referencia a la protección de los trabajadores durante fenómenos meteorológicos extremos y catástrofes naturales, exigiendo planes de respuesta de emergencia en el lugar de trabajo.​</a:t>
            </a:r>
          </a:p>
          <a:p>
            <a:pPr lvl="2">
              <a:spcBef>
                <a:spcPts val="600"/>
              </a:spcBef>
              <a:spcAft>
                <a:spcPts val="300"/>
              </a:spcAft>
            </a:pPr>
            <a:r>
              <a:rPr lang="es-ES" sz="1600" dirty="0"/>
              <a:t>En ocasiones, la legislación puede obligar al empleador a realizar una evaluación de riesgos y a adoptar algunas medidas específicas (por ejemplo, aclimatación, hidratación, ventilación, pausas, información y formación, EPP y equipos de seguridad, y otras medidas de control).​</a:t>
            </a:r>
          </a:p>
          <a:p>
            <a:pPr lvl="2">
              <a:spcBef>
                <a:spcPts val="600"/>
              </a:spcBef>
              <a:spcAft>
                <a:spcPts val="300"/>
              </a:spcAft>
            </a:pPr>
            <a:r>
              <a:rPr lang="es-ES" sz="1600" dirty="0"/>
              <a:t>En algunos países se han adoptado límites de exposición profesional para la exposición al calor y a los contaminantes del aire, pero son muy escasos para otros peligros, como la radiación ultravioleta solar o los productos agroquímicos.​</a:t>
            </a:r>
          </a:p>
          <a:p>
            <a:pPr lvl="2">
              <a:spcBef>
                <a:spcPts val="600"/>
              </a:spcBef>
              <a:spcAft>
                <a:spcPts val="300"/>
              </a:spcAft>
            </a:pPr>
            <a:r>
              <a:rPr lang="es-ES" sz="1600" dirty="0"/>
              <a:t>Hay países donde la legislación en materia de SST prevé la vigilancia médica periódica para la prevención o el reconocimiento precoz de las enfermedades asociadas al calor, la radiación ultravioleta solar, la contaminación del aire, las enfermedades transmitidas por vectores y los productos agroquímicos. ​</a:t>
            </a:r>
          </a:p>
          <a:p>
            <a:pPr lvl="2">
              <a:spcBef>
                <a:spcPts val="600"/>
              </a:spcBef>
              <a:spcAft>
                <a:spcPts val="300"/>
              </a:spcAft>
            </a:pPr>
            <a:r>
              <a:rPr lang="es-ES" sz="1600" dirty="0"/>
              <a:t>También los hay que incluyen en la lista nacional de enfermedades profesionales las enfermedades relacionadas con el calor, las enfermedades causadas por la radiación ultravioleta solar, las enfermedades causadas por riesgos biológicos y/o los trastornos relacionados con los pesticidas.</a:t>
            </a:r>
            <a:endParaRPr lang="en-GB" sz="1600" dirty="0"/>
          </a:p>
        </p:txBody>
      </p:sp>
    </p:spTree>
    <p:extLst>
      <p:ext uri="{BB962C8B-B14F-4D97-AF65-F5344CB8AC3E}">
        <p14:creationId xmlns:p14="http://schemas.microsoft.com/office/powerpoint/2010/main" val="3951503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27EC8-5F7B-9CD8-B884-8173C6094224}"/>
              </a:ext>
            </a:extLst>
          </p:cNvPr>
          <p:cNvSpPr>
            <a:spLocks noGrp="1"/>
          </p:cNvSpPr>
          <p:nvPr>
            <p:ph type="title"/>
          </p:nvPr>
        </p:nvSpPr>
        <p:spPr/>
        <p:txBody>
          <a:bodyPr/>
          <a:lstStyle/>
          <a:p>
            <a:r>
              <a:rPr lang="es-ES" dirty="0"/>
              <a:t>Ejemplos de legislación sobre temperaturas máximas en el trabajo ​</a:t>
            </a:r>
            <a:endParaRPr lang="en-GB" dirty="0"/>
          </a:p>
        </p:txBody>
      </p:sp>
      <p:sp>
        <p:nvSpPr>
          <p:cNvPr id="3" name="Content Placeholder 2">
            <a:extLst>
              <a:ext uri="{FF2B5EF4-FFF2-40B4-BE49-F238E27FC236}">
                <a16:creationId xmlns:a16="http://schemas.microsoft.com/office/drawing/2014/main" id="{FAAFB98D-A5F0-3ED9-26FD-749E0D6E45FF}"/>
              </a:ext>
            </a:extLst>
          </p:cNvPr>
          <p:cNvSpPr>
            <a:spLocks noGrp="1"/>
          </p:cNvSpPr>
          <p:nvPr>
            <p:ph idx="1"/>
          </p:nvPr>
        </p:nvSpPr>
        <p:spPr/>
        <p:txBody>
          <a:bodyPr/>
          <a:lstStyle/>
          <a:p>
            <a:endParaRPr lang="en-GB"/>
          </a:p>
        </p:txBody>
      </p:sp>
      <p:graphicFrame>
        <p:nvGraphicFramePr>
          <p:cNvPr id="4" name="Content Placeholder 7">
            <a:extLst>
              <a:ext uri="{FF2B5EF4-FFF2-40B4-BE49-F238E27FC236}">
                <a16:creationId xmlns:a16="http://schemas.microsoft.com/office/drawing/2014/main" id="{620C78AB-36DA-E862-FB77-E6E7B7EFBAF9}"/>
              </a:ext>
            </a:extLst>
          </p:cNvPr>
          <p:cNvGraphicFramePr>
            <a:graphicFrameLocks/>
          </p:cNvGraphicFramePr>
          <p:nvPr>
            <p:extLst>
              <p:ext uri="{D42A27DB-BD31-4B8C-83A1-F6EECF244321}">
                <p14:modId xmlns:p14="http://schemas.microsoft.com/office/powerpoint/2010/main" val="3451275838"/>
              </p:ext>
            </p:extLst>
          </p:nvPr>
        </p:nvGraphicFramePr>
        <p:xfrm>
          <a:off x="334683" y="1779737"/>
          <a:ext cx="11563104" cy="4616640"/>
        </p:xfrm>
        <a:graphic>
          <a:graphicData uri="http://schemas.openxmlformats.org/drawingml/2006/table">
            <a:tbl>
              <a:tblPr bandRow="1">
                <a:tableStyleId>{5C22544A-7EE6-4342-B048-85BDC9FD1C3A}</a:tableStyleId>
              </a:tblPr>
              <a:tblGrid>
                <a:gridCol w="1080000">
                  <a:extLst>
                    <a:ext uri="{9D8B030D-6E8A-4147-A177-3AD203B41FA5}">
                      <a16:colId xmlns:a16="http://schemas.microsoft.com/office/drawing/2014/main" val="399006042"/>
                    </a:ext>
                  </a:extLst>
                </a:gridCol>
                <a:gridCol w="10483104">
                  <a:extLst>
                    <a:ext uri="{9D8B030D-6E8A-4147-A177-3AD203B41FA5}">
                      <a16:colId xmlns:a16="http://schemas.microsoft.com/office/drawing/2014/main" val="2069950019"/>
                    </a:ext>
                  </a:extLst>
                </a:gridCol>
              </a:tblGrid>
              <a:tr h="540000">
                <a:tc>
                  <a:txBody>
                    <a:bodyPr/>
                    <a:lstStyle/>
                    <a:p>
                      <a:pPr algn="l" rtl="0" fontAlgn="auto"/>
                      <a:r>
                        <a:rPr lang="en-US" sz="1500" b="1" i="0" dirty="0">
                          <a:solidFill>
                            <a:srgbClr val="230050"/>
                          </a:solidFill>
                          <a:effectLst/>
                          <a:latin typeface="Noto Sans" panose="020B0502040504020204" pitchFamily="34" charset="0"/>
                          <a:ea typeface="Noto Sans" panose="020B0502040504020204" pitchFamily="34" charset="0"/>
                          <a:cs typeface="Noto Sans" panose="020B0502040504020204" pitchFamily="34" charset="0"/>
                        </a:rPr>
                        <a:t>​Austria ​</a:t>
                      </a:r>
                    </a:p>
                  </a:txBody>
                  <a:tcPr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l" rtl="0" fontAlgn="auto"/>
                      <a:r>
                        <a:rPr lang="es-ES" sz="1400" b="0" i="0" dirty="0">
                          <a:solidFill>
                            <a:srgbClr val="230050"/>
                          </a:solidFill>
                          <a:effectLst/>
                          <a:latin typeface="Noto Sans" panose="020B0502040504020204" pitchFamily="34" charset="0"/>
                          <a:ea typeface="Noto Sans" panose="020B0502040504020204" pitchFamily="34" charset="0"/>
                          <a:cs typeface="Noto Sans" panose="020B0502040504020204" pitchFamily="34" charset="0"/>
                        </a:rPr>
                        <a:t>​La temperatura del aire de los locales de trabajo debe situarse entre 19 y 25°C para los trabajos que impliquen un esfuerzo físico bajo y entre 18 y 24°C para los trabajos que impliquen un esfuerzo físico normal.​</a:t>
                      </a:r>
                    </a:p>
                  </a:txBody>
                  <a:tcPr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54985685"/>
                  </a:ext>
                </a:extLst>
              </a:tr>
              <a:tr h="756000">
                <a:tc>
                  <a:txBody>
                    <a:bodyPr/>
                    <a:lstStyle/>
                    <a:p>
                      <a:pPr algn="l" rtl="0" fontAlgn="auto"/>
                      <a:r>
                        <a:rPr lang="en-US" sz="1500" b="1" i="0" dirty="0">
                          <a:solidFill>
                            <a:srgbClr val="230050"/>
                          </a:solidFill>
                          <a:effectLst/>
                          <a:latin typeface="Noto Sans" panose="020B0502040504020204" pitchFamily="34" charset="0"/>
                          <a:ea typeface="Noto Sans" panose="020B0502040504020204" pitchFamily="34" charset="0"/>
                          <a:cs typeface="Noto Sans" panose="020B0502040504020204" pitchFamily="34" charset="0"/>
                        </a:rPr>
                        <a:t>​</a:t>
                      </a:r>
                      <a:r>
                        <a:rPr lang="en-US" sz="1500" b="1" i="0" dirty="0" err="1">
                          <a:solidFill>
                            <a:srgbClr val="230050"/>
                          </a:solidFill>
                          <a:effectLst/>
                          <a:latin typeface="Noto Sans" panose="020B0502040504020204" pitchFamily="34" charset="0"/>
                          <a:ea typeface="Noto Sans" panose="020B0502040504020204" pitchFamily="34" charset="0"/>
                          <a:cs typeface="Noto Sans" panose="020B0502040504020204" pitchFamily="34" charset="0"/>
                        </a:rPr>
                        <a:t>Brasil</a:t>
                      </a:r>
                      <a:r>
                        <a:rPr lang="en-US" sz="1500" b="1" i="0" dirty="0">
                          <a:solidFill>
                            <a:srgbClr val="230050"/>
                          </a:solidFill>
                          <a:effectLst/>
                          <a:latin typeface="Noto Sans" panose="020B0502040504020204" pitchFamily="34" charset="0"/>
                          <a:ea typeface="Noto Sans" panose="020B0502040504020204" pitchFamily="34" charset="0"/>
                          <a:cs typeface="Noto Sans" panose="020B0502040504020204" pitchFamily="34" charset="0"/>
                        </a:rPr>
                        <a:t> ​</a:t>
                      </a:r>
                    </a:p>
                  </a:txBody>
                  <a:tcPr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l" rtl="0" fontAlgn="auto"/>
                      <a:r>
                        <a:rPr lang="es-ES" sz="1400" b="0" i="0" dirty="0">
                          <a:solidFill>
                            <a:srgbClr val="230050"/>
                          </a:solidFill>
                          <a:effectLst/>
                          <a:latin typeface="Noto Sans" panose="020B0502040504020204" pitchFamily="34" charset="0"/>
                          <a:ea typeface="Noto Sans" panose="020B0502040504020204" pitchFamily="34" charset="0"/>
                          <a:cs typeface="Noto Sans" panose="020B0502040504020204" pitchFamily="34" charset="0"/>
                        </a:rPr>
                        <a:t>​El trabajo debe suspenderse en los casos en que el índice de estrés térmico WBGT aumente por encima de 29,4°C para los trabajos de baja intensidad, 27,3°C para los trabajos de intensidad moderada, 26,0°C para los trabajos de alta intensidad y 24,7°C para los trabajos de muy alta intensidad.​</a:t>
                      </a:r>
                    </a:p>
                  </a:txBody>
                  <a:tcPr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40775072"/>
                  </a:ext>
                </a:extLst>
              </a:tr>
              <a:tr h="468000">
                <a:tc>
                  <a:txBody>
                    <a:bodyPr/>
                    <a:lstStyle/>
                    <a:p>
                      <a:pPr algn="l" rtl="0" fontAlgn="auto"/>
                      <a:r>
                        <a:rPr lang="en-US" sz="1500" b="1" i="0" dirty="0">
                          <a:solidFill>
                            <a:srgbClr val="230050"/>
                          </a:solidFill>
                          <a:effectLst/>
                          <a:latin typeface="Noto Sans" panose="020B0502040504020204" pitchFamily="34" charset="0"/>
                          <a:ea typeface="Noto Sans" panose="020B0502040504020204" pitchFamily="34" charset="0"/>
                          <a:cs typeface="Noto Sans" panose="020B0502040504020204" pitchFamily="34" charset="0"/>
                        </a:rPr>
                        <a:t>​China ​</a:t>
                      </a:r>
                    </a:p>
                  </a:txBody>
                  <a:tcPr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l" rtl="0" fontAlgn="auto"/>
                      <a:r>
                        <a:rPr lang="es-ES" sz="1400" b="0" i="0" dirty="0">
                          <a:solidFill>
                            <a:srgbClr val="230050"/>
                          </a:solidFill>
                          <a:effectLst/>
                          <a:latin typeface="Noto Sans" panose="020B0502040504020204" pitchFamily="34" charset="0"/>
                          <a:ea typeface="Noto Sans" panose="020B0502040504020204" pitchFamily="34" charset="0"/>
                          <a:cs typeface="Noto Sans" panose="020B0502040504020204" pitchFamily="34" charset="0"/>
                        </a:rPr>
                        <a:t>​El trabajo al aire libre debe suspenderse cuando la temperatura del aire supere los 40°C.​</a:t>
                      </a:r>
                    </a:p>
                  </a:txBody>
                  <a:tcPr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67452398"/>
                  </a:ext>
                </a:extLst>
              </a:tr>
              <a:tr h="468000">
                <a:tc>
                  <a:txBody>
                    <a:bodyPr/>
                    <a:lstStyle/>
                    <a:p>
                      <a:pPr algn="l" rtl="0" fontAlgn="auto"/>
                      <a:r>
                        <a:rPr lang="en-US" sz="1500" b="1" i="0" dirty="0">
                          <a:solidFill>
                            <a:srgbClr val="230050"/>
                          </a:solidFill>
                          <a:effectLst/>
                          <a:latin typeface="Noto Sans" panose="020B0502040504020204" pitchFamily="34" charset="0"/>
                          <a:ea typeface="Noto Sans" panose="020B0502040504020204" pitchFamily="34" charset="0"/>
                          <a:cs typeface="Noto Sans" panose="020B0502040504020204" pitchFamily="34" charset="0"/>
                        </a:rPr>
                        <a:t>​India ​</a:t>
                      </a:r>
                    </a:p>
                  </a:txBody>
                  <a:tcPr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l" rtl="0" fontAlgn="auto"/>
                      <a:r>
                        <a:rPr lang="es-ES" sz="1400" b="0" i="0" dirty="0">
                          <a:solidFill>
                            <a:srgbClr val="230050"/>
                          </a:solidFill>
                          <a:effectLst/>
                          <a:latin typeface="Noto Sans" panose="020B0502040504020204" pitchFamily="34" charset="0"/>
                          <a:ea typeface="Noto Sans" panose="020B0502040504020204" pitchFamily="34" charset="0"/>
                          <a:cs typeface="Noto Sans" panose="020B0502040504020204" pitchFamily="34" charset="0"/>
                        </a:rPr>
                        <a:t>​El índice de estrés térmico WBGT no debe superar los 30°C en las salas de trabajo de las fábricas.​</a:t>
                      </a:r>
                    </a:p>
                  </a:txBody>
                  <a:tcPr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42164584"/>
                  </a:ext>
                </a:extLst>
              </a:tr>
              <a:tr h="540000">
                <a:tc>
                  <a:txBody>
                    <a:bodyPr/>
                    <a:lstStyle/>
                    <a:p>
                      <a:pPr algn="l" rtl="0" fontAlgn="auto"/>
                      <a:r>
                        <a:rPr lang="en-US" sz="1500" b="1" i="0" dirty="0">
                          <a:solidFill>
                            <a:srgbClr val="230050"/>
                          </a:solidFill>
                          <a:effectLst/>
                          <a:latin typeface="Noto Sans" panose="020B0502040504020204" pitchFamily="34" charset="0"/>
                          <a:ea typeface="Noto Sans" panose="020B0502040504020204" pitchFamily="34" charset="0"/>
                          <a:cs typeface="Noto Sans" panose="020B0502040504020204" pitchFamily="34" charset="0"/>
                        </a:rPr>
                        <a:t>​</a:t>
                      </a:r>
                      <a:r>
                        <a:rPr lang="en-US" sz="1500" b="1" i="0" dirty="0" err="1">
                          <a:solidFill>
                            <a:srgbClr val="230050"/>
                          </a:solidFill>
                          <a:effectLst/>
                          <a:latin typeface="Noto Sans" panose="020B0502040504020204" pitchFamily="34" charset="0"/>
                          <a:ea typeface="Noto Sans" panose="020B0502040504020204" pitchFamily="34" charset="0"/>
                          <a:cs typeface="Noto Sans" panose="020B0502040504020204" pitchFamily="34" charset="0"/>
                        </a:rPr>
                        <a:t>Singapur</a:t>
                      </a:r>
                      <a:r>
                        <a:rPr lang="en-US" sz="1500" b="1" i="0" dirty="0">
                          <a:solidFill>
                            <a:srgbClr val="230050"/>
                          </a:solidFill>
                          <a:effectLst/>
                          <a:latin typeface="Noto Sans" panose="020B0502040504020204" pitchFamily="34" charset="0"/>
                          <a:ea typeface="Noto Sans" panose="020B0502040504020204" pitchFamily="34" charset="0"/>
                          <a:cs typeface="Noto Sans" panose="020B0502040504020204" pitchFamily="34" charset="0"/>
                        </a:rPr>
                        <a:t> ​</a:t>
                      </a:r>
                    </a:p>
                  </a:txBody>
                  <a:tcPr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l" rtl="0" fontAlgn="auto"/>
                      <a:r>
                        <a:rPr lang="es-ES" sz="1400" b="0" i="0" dirty="0">
                          <a:solidFill>
                            <a:srgbClr val="230050"/>
                          </a:solidFill>
                          <a:effectLst/>
                          <a:latin typeface="Noto Sans" panose="020B0502040504020204" pitchFamily="34" charset="0"/>
                          <a:ea typeface="Noto Sans" panose="020B0502040504020204" pitchFamily="34" charset="0"/>
                          <a:cs typeface="Noto Sans" panose="020B0502040504020204" pitchFamily="34" charset="0"/>
                        </a:rPr>
                        <a:t>​La temperatura en cualquier cámara de trabajo, esclusa para personas o esclusa médica en un lugar de trabajo no debe superar los 29°C.​</a:t>
                      </a:r>
                    </a:p>
                  </a:txBody>
                  <a:tcPr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07227376"/>
                  </a:ext>
                </a:extLst>
              </a:tr>
              <a:tr h="540000">
                <a:tc>
                  <a:txBody>
                    <a:bodyPr/>
                    <a:lstStyle/>
                    <a:p>
                      <a:pPr algn="l" rtl="0" fontAlgn="auto"/>
                      <a:r>
                        <a:rPr lang="en-US" sz="1500" b="1" i="0" dirty="0">
                          <a:solidFill>
                            <a:srgbClr val="230050"/>
                          </a:solidFill>
                          <a:effectLst/>
                          <a:latin typeface="Noto Sans" panose="020B0502040504020204" pitchFamily="34" charset="0"/>
                          <a:ea typeface="Noto Sans" panose="020B0502040504020204" pitchFamily="34" charset="0"/>
                          <a:cs typeface="Noto Sans" panose="020B0502040504020204" pitchFamily="34" charset="0"/>
                        </a:rPr>
                        <a:t>​</a:t>
                      </a:r>
                      <a:r>
                        <a:rPr lang="en-US" sz="1500" b="1" i="0" dirty="0" err="1">
                          <a:solidFill>
                            <a:srgbClr val="230050"/>
                          </a:solidFill>
                          <a:effectLst/>
                          <a:latin typeface="Noto Sans" panose="020B0502040504020204" pitchFamily="34" charset="0"/>
                          <a:ea typeface="Noto Sans" panose="020B0502040504020204" pitchFamily="34" charset="0"/>
                          <a:cs typeface="Noto Sans" panose="020B0502040504020204" pitchFamily="34" charset="0"/>
                        </a:rPr>
                        <a:t>España</a:t>
                      </a:r>
                      <a:r>
                        <a:rPr lang="en-US" sz="1500" b="1" i="0" dirty="0">
                          <a:solidFill>
                            <a:srgbClr val="230050"/>
                          </a:solidFill>
                          <a:effectLst/>
                          <a:latin typeface="Noto Sans" panose="020B0502040504020204" pitchFamily="34" charset="0"/>
                          <a:ea typeface="Noto Sans" panose="020B0502040504020204" pitchFamily="34" charset="0"/>
                          <a:cs typeface="Noto Sans" panose="020B0502040504020204" pitchFamily="34" charset="0"/>
                        </a:rPr>
                        <a:t> ​</a:t>
                      </a:r>
                    </a:p>
                  </a:txBody>
                  <a:tcPr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l" rtl="0" fontAlgn="auto"/>
                      <a:r>
                        <a:rPr lang="es-ES" sz="1400" b="0" i="0" dirty="0">
                          <a:solidFill>
                            <a:srgbClr val="230050"/>
                          </a:solidFill>
                          <a:effectLst/>
                          <a:latin typeface="Noto Sans" panose="020B0502040504020204" pitchFamily="34" charset="0"/>
                          <a:ea typeface="Noto Sans" panose="020B0502040504020204" pitchFamily="34" charset="0"/>
                          <a:cs typeface="Noto Sans" panose="020B0502040504020204" pitchFamily="34" charset="0"/>
                        </a:rPr>
                        <a:t>​En los espacios de trabajo cerrados, la temperatura debe situarse entre 17 y 27 °C para los trabajos sedentarios y entre 14 y 25 °C para los trabajos ligeros.​</a:t>
                      </a:r>
                    </a:p>
                  </a:txBody>
                  <a:tcPr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02178901"/>
                  </a:ext>
                </a:extLst>
              </a:tr>
              <a:tr h="756000">
                <a:tc>
                  <a:txBody>
                    <a:bodyPr/>
                    <a:lstStyle/>
                    <a:p>
                      <a:pPr algn="l" rtl="0" fontAlgn="auto"/>
                      <a:r>
                        <a:rPr lang="en-US" sz="1500" b="1" i="0" dirty="0">
                          <a:solidFill>
                            <a:srgbClr val="230050"/>
                          </a:solidFill>
                          <a:effectLst/>
                          <a:latin typeface="Noto Sans" panose="020B0502040504020204" pitchFamily="34" charset="0"/>
                          <a:ea typeface="Noto Sans" panose="020B0502040504020204" pitchFamily="34" charset="0"/>
                          <a:cs typeface="Noto Sans" panose="020B0502040504020204" pitchFamily="34" charset="0"/>
                        </a:rPr>
                        <a:t>​</a:t>
                      </a:r>
                      <a:r>
                        <a:rPr lang="en-US" sz="1500" b="1" i="0" dirty="0" err="1">
                          <a:solidFill>
                            <a:srgbClr val="230050"/>
                          </a:solidFill>
                          <a:effectLst/>
                          <a:latin typeface="Noto Sans" panose="020B0502040504020204" pitchFamily="34" charset="0"/>
                          <a:ea typeface="Noto Sans" panose="020B0502040504020204" pitchFamily="34" charset="0"/>
                          <a:cs typeface="Noto Sans" panose="020B0502040504020204" pitchFamily="34" charset="0"/>
                        </a:rPr>
                        <a:t>Tailandia</a:t>
                      </a:r>
                      <a:r>
                        <a:rPr lang="en-US" sz="1500" b="1" i="0" dirty="0">
                          <a:solidFill>
                            <a:srgbClr val="230050"/>
                          </a:solidFill>
                          <a:effectLst/>
                          <a:latin typeface="Noto Sans" panose="020B0502040504020204" pitchFamily="34" charset="0"/>
                          <a:ea typeface="Noto Sans" panose="020B0502040504020204" pitchFamily="34" charset="0"/>
                          <a:cs typeface="Noto Sans" panose="020B0502040504020204" pitchFamily="34" charset="0"/>
                        </a:rPr>
                        <a:t> ​</a:t>
                      </a:r>
                    </a:p>
                  </a:txBody>
                  <a:tcPr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l" rtl="0" fontAlgn="auto"/>
                      <a:r>
                        <a:rPr lang="es-ES" sz="1400" b="0" i="0" dirty="0">
                          <a:solidFill>
                            <a:srgbClr val="230050"/>
                          </a:solidFill>
                          <a:effectLst/>
                          <a:latin typeface="Noto Sans" panose="020B0502040504020204" pitchFamily="34" charset="0"/>
                          <a:ea typeface="Noto Sans" panose="020B0502040504020204" pitchFamily="34" charset="0"/>
                          <a:cs typeface="Noto Sans" panose="020B0502040504020204" pitchFamily="34" charset="0"/>
                        </a:rPr>
                        <a:t>​El trabajo debe suspenderse cuando el índice de estrés térmico WBGT aumente por encima de 34,0°C para los trabajos de baja intensidad, 32,0°C para los trabajos de intensidad moderada y 30,0°C para los trabajos de muy alta intensidad. ​</a:t>
                      </a:r>
                    </a:p>
                  </a:txBody>
                  <a:tcPr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77038712"/>
                  </a:ext>
                </a:extLst>
              </a:tr>
              <a:tr h="540000">
                <a:tc>
                  <a:txBody>
                    <a:bodyPr/>
                    <a:lstStyle/>
                    <a:p>
                      <a:pPr algn="l" rtl="0" fontAlgn="auto"/>
                      <a:r>
                        <a:rPr lang="en-US" sz="1500" b="1" i="0" dirty="0">
                          <a:solidFill>
                            <a:srgbClr val="230050"/>
                          </a:solidFill>
                          <a:effectLst/>
                          <a:latin typeface="Noto Sans" panose="020B0502040504020204" pitchFamily="34" charset="0"/>
                          <a:ea typeface="Noto Sans" panose="020B0502040504020204" pitchFamily="34" charset="0"/>
                          <a:cs typeface="Noto Sans" panose="020B0502040504020204" pitchFamily="34" charset="0"/>
                        </a:rPr>
                        <a:t>​Viet Nam</a:t>
                      </a:r>
                    </a:p>
                  </a:txBody>
                  <a:tcPr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l" rtl="0" fontAlgn="auto"/>
                      <a:r>
                        <a:rPr lang="es-ES" sz="1400" b="0" i="0" dirty="0">
                          <a:solidFill>
                            <a:srgbClr val="230050"/>
                          </a:solidFill>
                          <a:effectLst/>
                          <a:latin typeface="Noto Sans" panose="020B0502040504020204" pitchFamily="34" charset="0"/>
                          <a:ea typeface="Noto Sans" panose="020B0502040504020204" pitchFamily="34" charset="0"/>
                          <a:cs typeface="Noto Sans" panose="020B0502040504020204" pitchFamily="34" charset="0"/>
                        </a:rPr>
                        <a:t>​Las temperaturas interiores en los lugares de trabajo no deben superar los 34°C, 32°C y 30°C para trabajos de intensidad baja, moderada y alta, respectivamente.​</a:t>
                      </a:r>
                    </a:p>
                  </a:txBody>
                  <a:tcPr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90364754"/>
                  </a:ext>
                </a:extLst>
              </a:tr>
            </a:tbl>
          </a:graphicData>
        </a:graphic>
      </p:graphicFrame>
    </p:spTree>
    <p:extLst>
      <p:ext uri="{BB962C8B-B14F-4D97-AF65-F5344CB8AC3E}">
        <p14:creationId xmlns:p14="http://schemas.microsoft.com/office/powerpoint/2010/main" val="4227331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33DD-0129-F161-7EED-BA2B76BB891B}"/>
              </a:ext>
            </a:extLst>
          </p:cNvPr>
          <p:cNvSpPr>
            <a:spLocks noGrp="1"/>
          </p:cNvSpPr>
          <p:nvPr>
            <p:ph type="title"/>
          </p:nvPr>
        </p:nvSpPr>
        <p:spPr/>
        <p:txBody>
          <a:bodyPr/>
          <a:lstStyle/>
          <a:p>
            <a:r>
              <a:rPr lang="es-ES" dirty="0"/>
              <a:t>Ejemplos de disposiciones relativas al calor excesivo​</a:t>
            </a:r>
            <a:endParaRPr lang="en-GB" dirty="0"/>
          </a:p>
        </p:txBody>
      </p:sp>
      <p:sp>
        <p:nvSpPr>
          <p:cNvPr id="3" name="Content Placeholder 2">
            <a:extLst>
              <a:ext uri="{FF2B5EF4-FFF2-40B4-BE49-F238E27FC236}">
                <a16:creationId xmlns:a16="http://schemas.microsoft.com/office/drawing/2014/main" id="{7FCC75D5-5E4F-EFB8-822C-583A4F0AB100}"/>
              </a:ext>
            </a:extLst>
          </p:cNvPr>
          <p:cNvSpPr>
            <a:spLocks noGrp="1"/>
          </p:cNvSpPr>
          <p:nvPr>
            <p:ph idx="1"/>
          </p:nvPr>
        </p:nvSpPr>
        <p:spPr>
          <a:xfrm>
            <a:off x="334683" y="1779737"/>
            <a:ext cx="4162161" cy="4608364"/>
          </a:xfrm>
        </p:spPr>
        <p:txBody>
          <a:bodyPr/>
          <a:lstStyle/>
          <a:p>
            <a:r>
              <a:rPr lang="en-GB" dirty="0"/>
              <a:t>Qatar</a:t>
            </a:r>
            <a:r>
              <a:rPr lang="en-GB" b="0" dirty="0"/>
              <a:t>: </a:t>
            </a:r>
            <a:r>
              <a:rPr lang="en-GB" sz="1600" b="0" dirty="0"/>
              <a:t> </a:t>
            </a:r>
            <a:r>
              <a:rPr lang="en-GB" sz="1600" b="0" dirty="0" err="1"/>
              <a:t>Decisión</a:t>
            </a:r>
            <a:r>
              <a:rPr lang="en-GB" sz="1600" b="0" dirty="0"/>
              <a:t> ministerial 17 ​</a:t>
            </a:r>
          </a:p>
          <a:p>
            <a:pPr lvl="2"/>
            <a:endParaRPr lang="en-GB" sz="1400" dirty="0"/>
          </a:p>
          <a:p>
            <a:pPr lvl="2"/>
            <a:r>
              <a:rPr lang="es-ES" sz="1400" dirty="0"/>
              <a:t>Los trabajadores no pueden trabajar al aire libre entre las 10.00 y las 15.00 horas entre el 1 de junio y el 15 de septiembre. Independientemente de la hora, todo el trabajo debe suspenderse si el índice de estrés térmico WBGT aumenta por encima de 32,1 °C en un lugar de trabajo determinado. ​</a:t>
            </a:r>
          </a:p>
          <a:p>
            <a:pPr lvl="2"/>
            <a:endParaRPr lang="es-ES" sz="1000" dirty="0"/>
          </a:p>
          <a:p>
            <a:pPr lvl="2"/>
            <a:r>
              <a:rPr lang="es-ES" sz="1400" dirty="0"/>
              <a:t>Establecimiento de controles anuales de la salud de los trabajadores, así como evaluaciones de riesgos obligatorias para las empresas a fin de mitigar el estrés térmico, que deben realizarse en colaboración con los trabajadores. ​</a:t>
            </a:r>
          </a:p>
          <a:p>
            <a:pPr lvl="2"/>
            <a:endParaRPr lang="es-ES" sz="1000" dirty="0"/>
          </a:p>
          <a:p>
            <a:pPr lvl="2"/>
            <a:r>
              <a:rPr lang="es-ES" sz="1400" dirty="0"/>
              <a:t>Los empleadores deben impartir formación sobre el estrés térmico antes de que empiece la temporada de calor, y los trabajadores deberían disponer de agua potable fresca y gratuita y acceso a zonas de descanso a la sombra.</a:t>
            </a:r>
            <a:endParaRPr lang="en-GB" sz="1400" dirty="0"/>
          </a:p>
        </p:txBody>
      </p:sp>
      <p:sp>
        <p:nvSpPr>
          <p:cNvPr id="4" name="Content Placeholder 3">
            <a:extLst>
              <a:ext uri="{FF2B5EF4-FFF2-40B4-BE49-F238E27FC236}">
                <a16:creationId xmlns:a16="http://schemas.microsoft.com/office/drawing/2014/main" id="{525CC7A1-FC32-0F9A-D075-6B7074BBE3FE}"/>
              </a:ext>
            </a:extLst>
          </p:cNvPr>
          <p:cNvSpPr>
            <a:spLocks noGrp="1"/>
          </p:cNvSpPr>
          <p:nvPr>
            <p:ph idx="11"/>
          </p:nvPr>
        </p:nvSpPr>
        <p:spPr/>
        <p:txBody>
          <a:bodyPr/>
          <a:lstStyle/>
          <a:p>
            <a:r>
              <a:rPr lang="en-GB" dirty="0" err="1"/>
              <a:t>España</a:t>
            </a:r>
            <a:r>
              <a:rPr lang="en-GB" b="0" dirty="0"/>
              <a:t>: </a:t>
            </a:r>
            <a:r>
              <a:rPr lang="en-GB" sz="1600" b="0" dirty="0"/>
              <a:t>Real </a:t>
            </a:r>
            <a:r>
              <a:rPr lang="en-GB" sz="1600" b="0" dirty="0" err="1"/>
              <a:t>Decreto</a:t>
            </a:r>
            <a:r>
              <a:rPr lang="en-GB" sz="1600" b="0" dirty="0"/>
              <a:t>-ley 4/ 2023​</a:t>
            </a:r>
          </a:p>
          <a:p>
            <a:pPr lvl="2"/>
            <a:endParaRPr lang="en-GB" dirty="0"/>
          </a:p>
          <a:p>
            <a:pPr lvl="2"/>
            <a:r>
              <a:rPr lang="es-ES" sz="1400" dirty="0"/>
              <a:t>Promulgado en mayo de 2023 con objeto de adoptar medidas urgentes para hacer frente a los problemas causados por las condiciones meteorológicas y prevenir los riesgos laborales en episodios de altas temperaturas. ​</a:t>
            </a:r>
          </a:p>
          <a:p>
            <a:pPr lvl="2"/>
            <a:endParaRPr lang="es-ES" sz="1000" dirty="0"/>
          </a:p>
          <a:p>
            <a:pPr lvl="2"/>
            <a:r>
              <a:rPr lang="es-ES" sz="1400" dirty="0"/>
              <a:t>Incluye medidas de protección para trabajadores al aire libre, basadas en evaluaciones de riesgos laborales, características de las tareas y condiciones personales o de salud de los trabajadores. ​</a:t>
            </a:r>
          </a:p>
          <a:p>
            <a:pPr lvl="2"/>
            <a:endParaRPr lang="es-ES" sz="1000" dirty="0"/>
          </a:p>
          <a:p>
            <a:pPr lvl="2"/>
            <a:r>
              <a:rPr lang="es-ES" sz="1400" dirty="0"/>
              <a:t>Las medidas incluyen la restricción de determinadas tareas durante condiciones meteorológicas extremas, asegurando que no se reduzcan los salarios si se interrumpe el trabajo.</a:t>
            </a:r>
            <a:endParaRPr lang="en-GB" sz="1400" dirty="0"/>
          </a:p>
        </p:txBody>
      </p:sp>
      <p:sp>
        <p:nvSpPr>
          <p:cNvPr id="5" name="Content Placeholder 4">
            <a:extLst>
              <a:ext uri="{FF2B5EF4-FFF2-40B4-BE49-F238E27FC236}">
                <a16:creationId xmlns:a16="http://schemas.microsoft.com/office/drawing/2014/main" id="{3AA66C2B-3D30-6F4A-97DD-37FC1071738B}"/>
              </a:ext>
            </a:extLst>
          </p:cNvPr>
          <p:cNvSpPr>
            <a:spLocks noGrp="1"/>
          </p:cNvSpPr>
          <p:nvPr>
            <p:ph idx="12"/>
          </p:nvPr>
        </p:nvSpPr>
        <p:spPr>
          <a:xfrm>
            <a:off x="4797468" y="1779737"/>
            <a:ext cx="3129905" cy="4608364"/>
          </a:xfrm>
        </p:spPr>
        <p:txBody>
          <a:bodyPr/>
          <a:lstStyle/>
          <a:p>
            <a:r>
              <a:rPr lang="es-ES" dirty="0"/>
              <a:t>Bélgica: </a:t>
            </a:r>
            <a:r>
              <a:rPr lang="en-GB" b="0" dirty="0"/>
              <a:t> </a:t>
            </a:r>
            <a:r>
              <a:rPr lang="en-GB" sz="1500" b="0" dirty="0"/>
              <a:t>Code du bien-</a:t>
            </a:r>
            <a:r>
              <a:rPr lang="en-GB" sz="1500" b="0" dirty="0" err="1"/>
              <a:t>être</a:t>
            </a:r>
            <a:r>
              <a:rPr lang="en-GB" sz="1500" b="0" dirty="0"/>
              <a:t> au travail</a:t>
            </a:r>
          </a:p>
          <a:p>
            <a:pPr lvl="2"/>
            <a:endParaRPr lang="en-GB" sz="1400" dirty="0"/>
          </a:p>
          <a:p>
            <a:pPr lvl="2"/>
            <a:r>
              <a:rPr lang="es-ES" sz="1400" dirty="0"/>
              <a:t>Los empleadores deben realizar un análisis de riesgos de los ambientes térmicos en relación con el clima presentes en los lugares de trabajo. </a:t>
            </a:r>
            <a:r>
              <a:rPr lang="es-ES" dirty="0"/>
              <a:t>​</a:t>
            </a:r>
          </a:p>
          <a:p>
            <a:pPr lvl="2"/>
            <a:endParaRPr lang="es-ES" sz="1000" dirty="0"/>
          </a:p>
          <a:p>
            <a:pPr lvl="2"/>
            <a:r>
              <a:rPr lang="es-ES" sz="1400" dirty="0"/>
              <a:t>Cuando las temperaturas superen determinados valores, deberá elaborarse un programa de medidas técnicas y organizativas para evitar o minimizar la exposición. Las medidas incluyen adaptaciones técnicas, como la ventilación, la reducción de la carga física de trabajo mediante la adaptación del equipo o los métodos de trabajo y la limitación de la duración y la intensidad de la exposición.</a:t>
            </a:r>
            <a:endParaRPr lang="en-GB" sz="1400" dirty="0"/>
          </a:p>
        </p:txBody>
      </p:sp>
    </p:spTree>
    <p:extLst>
      <p:ext uri="{BB962C8B-B14F-4D97-AF65-F5344CB8AC3E}">
        <p14:creationId xmlns:p14="http://schemas.microsoft.com/office/powerpoint/2010/main" val="282705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75F6-076C-F41F-626F-005FA981C1C0}"/>
              </a:ext>
            </a:extLst>
          </p:cNvPr>
          <p:cNvSpPr>
            <a:spLocks noGrp="1"/>
          </p:cNvSpPr>
          <p:nvPr>
            <p:ph type="title"/>
          </p:nvPr>
        </p:nvSpPr>
        <p:spPr/>
        <p:txBody>
          <a:bodyPr/>
          <a:lstStyle/>
          <a:p>
            <a:r>
              <a:rPr lang="en-GB" dirty="0" err="1">
                <a:latin typeface="Overpass"/>
              </a:rPr>
              <a:t>Ejemplos</a:t>
            </a:r>
            <a:r>
              <a:rPr lang="en-GB" dirty="0">
                <a:latin typeface="Overpass"/>
              </a:rPr>
              <a:t> de </a:t>
            </a:r>
            <a:r>
              <a:rPr lang="en-GB" dirty="0" err="1">
                <a:latin typeface="Overpass"/>
              </a:rPr>
              <a:t>disposiciones</a:t>
            </a:r>
            <a:r>
              <a:rPr lang="en-GB" dirty="0">
                <a:latin typeface="Overpass"/>
              </a:rPr>
              <a:t> </a:t>
            </a:r>
            <a:r>
              <a:rPr lang="en-GB" dirty="0" err="1">
                <a:latin typeface="Overpass"/>
              </a:rPr>
              <a:t>relativas</a:t>
            </a:r>
            <a:r>
              <a:rPr lang="en-GB" dirty="0">
                <a:latin typeface="Overpass"/>
              </a:rPr>
              <a:t> a </a:t>
            </a:r>
            <a:r>
              <a:rPr lang="en-GB" dirty="0" err="1">
                <a:latin typeface="Overpass"/>
              </a:rPr>
              <a:t>fenómenos</a:t>
            </a:r>
            <a:r>
              <a:rPr lang="en-GB" dirty="0">
                <a:latin typeface="Overpass"/>
              </a:rPr>
              <a:t> </a:t>
            </a:r>
            <a:r>
              <a:rPr lang="en-GB" dirty="0" err="1">
                <a:latin typeface="Overpass"/>
              </a:rPr>
              <a:t>meteorológicos</a:t>
            </a:r>
            <a:r>
              <a:rPr lang="en-GB" dirty="0">
                <a:latin typeface="Overpass"/>
              </a:rPr>
              <a:t> </a:t>
            </a:r>
            <a:r>
              <a:rPr lang="en-GB" dirty="0" err="1">
                <a:latin typeface="Overpass"/>
              </a:rPr>
              <a:t>extremos</a:t>
            </a:r>
            <a:r>
              <a:rPr lang="en-GB" dirty="0">
                <a:latin typeface="Overpass"/>
              </a:rPr>
              <a:t>​</a:t>
            </a:r>
            <a:endParaRPr lang="en-GB" dirty="0"/>
          </a:p>
        </p:txBody>
      </p:sp>
      <p:sp>
        <p:nvSpPr>
          <p:cNvPr id="3" name="Content Placeholder 2">
            <a:extLst>
              <a:ext uri="{FF2B5EF4-FFF2-40B4-BE49-F238E27FC236}">
                <a16:creationId xmlns:a16="http://schemas.microsoft.com/office/drawing/2014/main" id="{E4A973B7-C433-7E3C-211C-01D0C70348C5}"/>
              </a:ext>
            </a:extLst>
          </p:cNvPr>
          <p:cNvSpPr>
            <a:spLocks noGrp="1"/>
          </p:cNvSpPr>
          <p:nvPr>
            <p:ph idx="1"/>
          </p:nvPr>
        </p:nvSpPr>
        <p:spPr>
          <a:xfrm>
            <a:off x="334684" y="1779737"/>
            <a:ext cx="3573438" cy="4608363"/>
          </a:xfrm>
        </p:spPr>
        <p:txBody>
          <a:bodyPr/>
          <a:lstStyle/>
          <a:p>
            <a:pPr>
              <a:spcBef>
                <a:spcPts val="0"/>
              </a:spcBef>
              <a:spcAft>
                <a:spcPts val="0"/>
              </a:spcAft>
            </a:pPr>
            <a:r>
              <a:rPr lang="en-GB" dirty="0" err="1"/>
              <a:t>Egipto</a:t>
            </a:r>
            <a:r>
              <a:rPr lang="en-GB" dirty="0"/>
              <a:t>: </a:t>
            </a:r>
            <a:r>
              <a:rPr lang="pt-BR" sz="1600" b="0" dirty="0"/>
              <a:t>Código de Trabajo </a:t>
            </a:r>
          </a:p>
          <a:p>
            <a:pPr>
              <a:spcBef>
                <a:spcPts val="0"/>
              </a:spcBef>
              <a:spcAft>
                <a:spcPts val="0"/>
              </a:spcAft>
            </a:pPr>
            <a:r>
              <a:rPr lang="pt-BR" sz="1600" b="0" dirty="0"/>
              <a:t>(núm. 12 de 2003).</a:t>
            </a:r>
            <a:endParaRPr lang="en-GB" sz="1600" b="0" dirty="0"/>
          </a:p>
          <a:p>
            <a:pPr>
              <a:spcBef>
                <a:spcPts val="0"/>
              </a:spcBef>
              <a:spcAft>
                <a:spcPts val="0"/>
              </a:spcAft>
            </a:pPr>
            <a:endParaRPr lang="en-GB" sz="1600" b="0" dirty="0"/>
          </a:p>
          <a:p>
            <a:pPr lvl="2">
              <a:spcBef>
                <a:spcPts val="0"/>
              </a:spcBef>
              <a:spcAft>
                <a:spcPts val="0"/>
              </a:spcAft>
            </a:pPr>
            <a:endParaRPr lang="es-ES" dirty="0"/>
          </a:p>
          <a:p>
            <a:pPr lvl="2">
              <a:spcBef>
                <a:spcPts val="0"/>
              </a:spcBef>
              <a:spcAft>
                <a:spcPts val="0"/>
              </a:spcAft>
            </a:pPr>
            <a:r>
              <a:rPr lang="es-ES" dirty="0"/>
              <a:t>Los empleadores deben realizar un análisis del riesgo de catástrofes naturales y preparar un plan de emergencia para la protección de los lugares de trabajo y de los trabajadores en caso de catástrofe. ​</a:t>
            </a:r>
          </a:p>
          <a:p>
            <a:pPr lvl="2">
              <a:spcBef>
                <a:spcPts val="0"/>
              </a:spcBef>
              <a:spcAft>
                <a:spcPts val="0"/>
              </a:spcAft>
            </a:pPr>
            <a:endParaRPr lang="es-ES" dirty="0"/>
          </a:p>
          <a:p>
            <a:pPr lvl="2">
              <a:spcBef>
                <a:spcPts val="0"/>
              </a:spcBef>
              <a:spcAft>
                <a:spcPts val="0"/>
              </a:spcAft>
            </a:pPr>
            <a:r>
              <a:rPr lang="es-ES" dirty="0"/>
              <a:t>Los trabajadores deben recibir formación sobre el plan y deben realizarse simulacros prácticos para comprobar su eficacia. </a:t>
            </a:r>
            <a:endParaRPr lang="en-GB" dirty="0"/>
          </a:p>
        </p:txBody>
      </p:sp>
      <p:sp>
        <p:nvSpPr>
          <p:cNvPr id="4" name="Content Placeholder 3">
            <a:extLst>
              <a:ext uri="{FF2B5EF4-FFF2-40B4-BE49-F238E27FC236}">
                <a16:creationId xmlns:a16="http://schemas.microsoft.com/office/drawing/2014/main" id="{910AD852-6C3D-7868-F912-72B004ED0BDF}"/>
              </a:ext>
            </a:extLst>
          </p:cNvPr>
          <p:cNvSpPr>
            <a:spLocks noGrp="1"/>
          </p:cNvSpPr>
          <p:nvPr>
            <p:ph idx="10"/>
          </p:nvPr>
        </p:nvSpPr>
        <p:spPr>
          <a:xfrm>
            <a:off x="4296427" y="1779737"/>
            <a:ext cx="7560890" cy="4608363"/>
          </a:xfrm>
        </p:spPr>
        <p:txBody>
          <a:bodyPr/>
          <a:lstStyle/>
          <a:p>
            <a:pPr>
              <a:spcBef>
                <a:spcPts val="0"/>
              </a:spcBef>
              <a:spcAft>
                <a:spcPts val="0"/>
              </a:spcAft>
            </a:pPr>
            <a:r>
              <a:rPr lang="en-GB" dirty="0"/>
              <a:t>Uruguay: </a:t>
            </a:r>
            <a:r>
              <a:rPr lang="es-ES" sz="1600" b="0" dirty="0"/>
              <a:t>Decreto 38/022 por el que se establece un protocolo de actuación para trabajadores rurales para cuando ocurran fenómenos meteorológicos adversos </a:t>
            </a:r>
            <a:endParaRPr lang="en-GB" sz="1600" b="0" dirty="0"/>
          </a:p>
          <a:p>
            <a:pPr>
              <a:spcBef>
                <a:spcPts val="0"/>
              </a:spcBef>
              <a:spcAft>
                <a:spcPts val="0"/>
              </a:spcAft>
            </a:pPr>
            <a:endParaRPr lang="en-GB" sz="1600" b="0" dirty="0"/>
          </a:p>
          <a:p>
            <a:pPr lvl="2">
              <a:spcBef>
                <a:spcPts val="0"/>
              </a:spcBef>
              <a:spcAft>
                <a:spcPts val="0"/>
              </a:spcAft>
            </a:pPr>
            <a:r>
              <a:rPr lang="es-ES" dirty="0"/>
              <a:t>Formulado en 2022 como respuesta específica al cambio climático. ​</a:t>
            </a:r>
          </a:p>
          <a:p>
            <a:pPr lvl="2">
              <a:spcBef>
                <a:spcPts val="0"/>
              </a:spcBef>
              <a:spcAft>
                <a:spcPts val="0"/>
              </a:spcAft>
            </a:pPr>
            <a:endParaRPr lang="es-ES" dirty="0"/>
          </a:p>
          <a:p>
            <a:pPr lvl="2">
              <a:spcBef>
                <a:spcPts val="0"/>
              </a:spcBef>
              <a:spcAft>
                <a:spcPts val="0"/>
              </a:spcAft>
            </a:pPr>
            <a:r>
              <a:rPr lang="es-ES" dirty="0"/>
              <a:t>Reconoce la necesidad de una mayor protección de la salud de los trabajadores ante diversos fenómenos naturales, como vientos, tormentas u olas de calor. ​</a:t>
            </a:r>
          </a:p>
          <a:p>
            <a:pPr lvl="2">
              <a:spcBef>
                <a:spcPts val="0"/>
              </a:spcBef>
              <a:spcAft>
                <a:spcPts val="0"/>
              </a:spcAft>
            </a:pPr>
            <a:endParaRPr lang="es-ES" dirty="0"/>
          </a:p>
          <a:p>
            <a:pPr lvl="2">
              <a:spcBef>
                <a:spcPts val="0"/>
              </a:spcBef>
              <a:spcAft>
                <a:spcPts val="0"/>
              </a:spcAft>
            </a:pPr>
            <a:r>
              <a:rPr lang="es-ES" dirty="0"/>
              <a:t>Los empleadores de los sectores rurales deben suspender las tareas cuando existan riesgos para la seguridad y la salud derivados de la lluvia, el viento, las tormentas eléctricas u otros fenómenos meteorológicos extremos. Los trabajadores también tienen derecho a apartarse de las situaciones peligrosas.​</a:t>
            </a:r>
          </a:p>
          <a:p>
            <a:pPr lvl="2">
              <a:spcBef>
                <a:spcPts val="0"/>
              </a:spcBef>
              <a:spcAft>
                <a:spcPts val="0"/>
              </a:spcAft>
            </a:pPr>
            <a:endParaRPr lang="es-ES" dirty="0"/>
          </a:p>
          <a:p>
            <a:pPr lvl="2">
              <a:spcBef>
                <a:spcPts val="0"/>
              </a:spcBef>
              <a:spcAft>
                <a:spcPts val="0"/>
              </a:spcAft>
            </a:pPr>
            <a:r>
              <a:rPr lang="es-ES" dirty="0"/>
              <a:t>Protocolo general con medidas mínimas en el lugar de trabajo, en función del tipo de fenómeno meteorológico extremo y de las características y ubicación del lugar de trabajo.</a:t>
            </a:r>
            <a:endParaRPr lang="en-GB" dirty="0"/>
          </a:p>
        </p:txBody>
      </p:sp>
    </p:spTree>
    <p:extLst>
      <p:ext uri="{BB962C8B-B14F-4D97-AF65-F5344CB8AC3E}">
        <p14:creationId xmlns:p14="http://schemas.microsoft.com/office/powerpoint/2010/main" val="2668617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9EBAC-1B4F-2C76-918B-D72477480B38}"/>
              </a:ext>
            </a:extLst>
          </p:cNvPr>
          <p:cNvSpPr>
            <a:spLocks noGrp="1"/>
          </p:cNvSpPr>
          <p:nvPr>
            <p:ph type="title"/>
          </p:nvPr>
        </p:nvSpPr>
        <p:spPr/>
        <p:txBody>
          <a:bodyPr/>
          <a:lstStyle/>
          <a:p>
            <a:r>
              <a:rPr lang="es-ES" dirty="0">
                <a:latin typeface="Overpass"/>
              </a:rPr>
              <a:t>Ejemplos de disposiciones relativas a la radiación ultravioleta solar, la contaminación del aire y las enfermedades transmitidas por vectores</a:t>
            </a:r>
            <a:endParaRPr lang="en-GB" dirty="0"/>
          </a:p>
        </p:txBody>
      </p:sp>
      <p:sp>
        <p:nvSpPr>
          <p:cNvPr id="3" name="Content Placeholder 2">
            <a:extLst>
              <a:ext uri="{FF2B5EF4-FFF2-40B4-BE49-F238E27FC236}">
                <a16:creationId xmlns:a16="http://schemas.microsoft.com/office/drawing/2014/main" id="{ECC19C70-D27D-CDEB-963D-1E9917D1A2F1}"/>
              </a:ext>
            </a:extLst>
          </p:cNvPr>
          <p:cNvSpPr>
            <a:spLocks noGrp="1"/>
          </p:cNvSpPr>
          <p:nvPr>
            <p:ph idx="1"/>
          </p:nvPr>
        </p:nvSpPr>
        <p:spPr>
          <a:xfrm>
            <a:off x="334683" y="1852863"/>
            <a:ext cx="5354002" cy="4535237"/>
          </a:xfrm>
        </p:spPr>
        <p:txBody>
          <a:bodyPr/>
          <a:lstStyle/>
          <a:p>
            <a:r>
              <a:rPr lang="en-GB" dirty="0"/>
              <a:t>Chile:</a:t>
            </a:r>
            <a:r>
              <a:rPr lang="en-GB" sz="1600" b="0" dirty="0"/>
              <a:t> </a:t>
            </a:r>
            <a:r>
              <a:rPr lang="es-ES" sz="1600" b="0" dirty="0"/>
              <a:t>Decreto 594 de 2000 del Ministerio de Salud</a:t>
            </a:r>
            <a:r>
              <a:rPr lang="en-GB" sz="1600" b="0" dirty="0"/>
              <a:t>.</a:t>
            </a:r>
          </a:p>
          <a:p>
            <a:endParaRPr lang="en-GB" sz="1600" dirty="0"/>
          </a:p>
          <a:p>
            <a:pPr lvl="2"/>
            <a:r>
              <a:rPr lang="es-ES" dirty="0"/>
              <a:t>Se consideran expuestos a la radiación ultravioleta aquellos trabajadores que realicen trabajos bajo radiación solar directa en días comprendidos entre el 1º de septiembre y el 31 de marzo, entre las 10.00 y las 17.00 horas, y los que desempeñen funciones habituales bajo radiación ultravioleta solar directa con un índice ultravioleta igual o superior a 6, en cualquier época del año.​</a:t>
            </a:r>
          </a:p>
          <a:p>
            <a:pPr lvl="2"/>
            <a:endParaRPr lang="es-ES" dirty="0"/>
          </a:p>
          <a:p>
            <a:pPr lvl="2"/>
            <a:r>
              <a:rPr lang="es-ES" dirty="0"/>
              <a:t>Los establecimientos asistenciales públicos y privados deberán notificar a la Autoridad Sanitaria Regional los datos sobre casos de eritema y de quemaduras solares relacionados con el trabajo.​</a:t>
            </a:r>
          </a:p>
          <a:p>
            <a:pPr lvl="2"/>
            <a:endParaRPr lang="es-ES" dirty="0"/>
          </a:p>
          <a:p>
            <a:pPr lvl="2"/>
            <a:r>
              <a:rPr lang="es-ES" dirty="0"/>
              <a:t>Los empleadores de los trabajadores expuestos deben realizar la gestión del riesgo de radiación ultravioleta adoptando las medidas de control adecuadas.</a:t>
            </a:r>
            <a:endParaRPr lang="en-GB" dirty="0"/>
          </a:p>
        </p:txBody>
      </p:sp>
      <p:sp>
        <p:nvSpPr>
          <p:cNvPr id="4" name="Content Placeholder 3">
            <a:extLst>
              <a:ext uri="{FF2B5EF4-FFF2-40B4-BE49-F238E27FC236}">
                <a16:creationId xmlns:a16="http://schemas.microsoft.com/office/drawing/2014/main" id="{E6809062-C2E4-01EF-4D35-357152BCD5E9}"/>
              </a:ext>
            </a:extLst>
          </p:cNvPr>
          <p:cNvSpPr>
            <a:spLocks noGrp="1"/>
          </p:cNvSpPr>
          <p:nvPr>
            <p:ph idx="11"/>
          </p:nvPr>
        </p:nvSpPr>
        <p:spPr>
          <a:xfrm>
            <a:off x="8790624" y="1852863"/>
            <a:ext cx="3078647" cy="4535237"/>
          </a:xfrm>
        </p:spPr>
        <p:txBody>
          <a:bodyPr/>
          <a:lstStyle/>
          <a:p>
            <a:r>
              <a:rPr lang="en-GB" dirty="0"/>
              <a:t>México: </a:t>
            </a:r>
            <a:r>
              <a:rPr lang="en-GB" sz="1600" b="0" dirty="0"/>
              <a:t>Norma </a:t>
            </a:r>
            <a:r>
              <a:rPr lang="en-GB" sz="1600" b="0" dirty="0" err="1"/>
              <a:t>Oficial</a:t>
            </a:r>
            <a:r>
              <a:rPr lang="en-GB" sz="1600" b="0" dirty="0"/>
              <a:t> NOM- 032-SSA2-2010​</a:t>
            </a:r>
          </a:p>
          <a:p>
            <a:endParaRPr lang="en-GB" sz="1600" b="0" dirty="0"/>
          </a:p>
          <a:p>
            <a:endParaRPr lang="en-GB" dirty="0"/>
          </a:p>
          <a:p>
            <a:pPr lvl="2"/>
            <a:r>
              <a:rPr lang="es-ES" dirty="0"/>
              <a:t>Norma para la vigilancia epidemiológica, la prevención y el control de las enfermedades transmitidas por vectores. ​</a:t>
            </a:r>
          </a:p>
          <a:p>
            <a:pPr lvl="2"/>
            <a:endParaRPr lang="es-ES" dirty="0"/>
          </a:p>
          <a:p>
            <a:pPr lvl="2"/>
            <a:r>
              <a:rPr lang="es-ES" dirty="0"/>
              <a:t>Entre estas enfermedades figuran el dengue, el paludismo, la enfermedad de Chagas, la oncocercosis, la leishmaniosis, la fiebre del Oeste del Nilo, la rickettsiosis y el virus de </a:t>
            </a:r>
            <a:r>
              <a:rPr lang="es-ES" dirty="0" err="1"/>
              <a:t>Chikungunya</a:t>
            </a:r>
            <a:r>
              <a:rPr lang="es-ES" dirty="0"/>
              <a:t>, entre otras. </a:t>
            </a:r>
            <a:endParaRPr lang="en-GB" dirty="0"/>
          </a:p>
        </p:txBody>
      </p:sp>
      <p:sp>
        <p:nvSpPr>
          <p:cNvPr id="5" name="Content Placeholder 4">
            <a:extLst>
              <a:ext uri="{FF2B5EF4-FFF2-40B4-BE49-F238E27FC236}">
                <a16:creationId xmlns:a16="http://schemas.microsoft.com/office/drawing/2014/main" id="{7B6B0CE7-00A9-2E36-CBBB-77ED3537BB0A}"/>
              </a:ext>
            </a:extLst>
          </p:cNvPr>
          <p:cNvSpPr>
            <a:spLocks noGrp="1"/>
          </p:cNvSpPr>
          <p:nvPr>
            <p:ph idx="12"/>
          </p:nvPr>
        </p:nvSpPr>
        <p:spPr>
          <a:xfrm>
            <a:off x="5962389" y="1852863"/>
            <a:ext cx="2554531" cy="4535237"/>
          </a:xfrm>
        </p:spPr>
        <p:txBody>
          <a:bodyPr/>
          <a:lstStyle/>
          <a:p>
            <a:r>
              <a:rPr lang="en-GB" dirty="0"/>
              <a:t>Samoa: </a:t>
            </a:r>
            <a:r>
              <a:rPr lang="es-ES" sz="1600" b="0" dirty="0"/>
              <a:t>Ley sobre seguridad y salud en el trabajo</a:t>
            </a:r>
          </a:p>
          <a:p>
            <a:endParaRPr lang="en-GB" dirty="0"/>
          </a:p>
          <a:p>
            <a:pPr lvl="2"/>
            <a:r>
              <a:rPr lang="es-ES" dirty="0"/>
              <a:t>Establece la adopción de «medidas eficaces para eliminar, aislar o reducir al mínimo los efectos nocivos y potencialmente nocivos para los trabajadores de cualquier (...) contaminante del aire». </a:t>
            </a:r>
            <a:endParaRPr lang="en-GB" dirty="0"/>
          </a:p>
        </p:txBody>
      </p:sp>
    </p:spTree>
    <p:extLst>
      <p:ext uri="{BB962C8B-B14F-4D97-AF65-F5344CB8AC3E}">
        <p14:creationId xmlns:p14="http://schemas.microsoft.com/office/powerpoint/2010/main" val="2536486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6FED5-2E74-888D-328F-A4CCCD273224}"/>
              </a:ext>
            </a:extLst>
          </p:cNvPr>
          <p:cNvSpPr>
            <a:spLocks noGrp="1"/>
          </p:cNvSpPr>
          <p:nvPr>
            <p:ph type="title"/>
          </p:nvPr>
        </p:nvSpPr>
        <p:spPr/>
        <p:txBody>
          <a:bodyPr/>
          <a:lstStyle/>
          <a:p>
            <a:r>
              <a:rPr lang="es-ES" dirty="0"/>
              <a:t>Ejemplos de disposiciones que abordan los riesgos combinados de la exposición a productos agroquímicos con el calor excesivo</a:t>
            </a:r>
            <a:endParaRPr lang="en-GB" dirty="0"/>
          </a:p>
        </p:txBody>
      </p:sp>
      <p:sp>
        <p:nvSpPr>
          <p:cNvPr id="3" name="Content Placeholder 2">
            <a:extLst>
              <a:ext uri="{FF2B5EF4-FFF2-40B4-BE49-F238E27FC236}">
                <a16:creationId xmlns:a16="http://schemas.microsoft.com/office/drawing/2014/main" id="{D641CB69-6878-CC86-3833-A76B2F04CF66}"/>
              </a:ext>
            </a:extLst>
          </p:cNvPr>
          <p:cNvSpPr>
            <a:spLocks noGrp="1"/>
          </p:cNvSpPr>
          <p:nvPr>
            <p:ph idx="1"/>
          </p:nvPr>
        </p:nvSpPr>
        <p:spPr/>
        <p:txBody>
          <a:bodyPr/>
          <a:lstStyle/>
          <a:p>
            <a:r>
              <a:rPr lang="en-GB" dirty="0"/>
              <a:t>Costa Rica: </a:t>
            </a:r>
            <a:r>
              <a:rPr lang="es-ES" sz="1600" b="0" dirty="0"/>
              <a:t>Decreto Ejecutivo 33507-MTSS - Reglamento de Salud Ocupacional en el Manejo y Uso de Agroquímicos​</a:t>
            </a:r>
            <a:endParaRPr lang="en-GB" sz="1600" b="0" dirty="0"/>
          </a:p>
          <a:p>
            <a:pPr lvl="2"/>
            <a:endParaRPr lang="en-GB" dirty="0"/>
          </a:p>
          <a:p>
            <a:pPr lvl="2"/>
            <a:r>
              <a:rPr lang="es-ES" dirty="0"/>
              <a:t>La aplicación de plaguicidas debe realizarse en las horas frescas del día, en las primeras horas de la mañana o bien en las últimas horas de la tarde. ​</a:t>
            </a:r>
          </a:p>
          <a:p>
            <a:pPr lvl="2"/>
            <a:endParaRPr lang="es-ES" dirty="0"/>
          </a:p>
          <a:p>
            <a:pPr lvl="2"/>
            <a:r>
              <a:rPr lang="es-ES" dirty="0"/>
              <a:t>Deben evitarse las aplicaciones de plaguicidas en las épocas de temperaturas más altas.​</a:t>
            </a:r>
          </a:p>
          <a:p>
            <a:pPr lvl="2"/>
            <a:endParaRPr lang="es-ES" dirty="0"/>
          </a:p>
          <a:p>
            <a:pPr lvl="2"/>
            <a:r>
              <a:rPr lang="es-ES" dirty="0"/>
              <a:t>Se prohíbe la aplicación de plaguicidas de las 10.00 horas a las 14.00 horas del día, la utilización de bomba de espalda, boom spray o aspersores manuales y aquellos equipos mecánicos cuyas cabinas no estén herméticamente selladas, y no se debe trabajar en forma continua más de cuatro horas en la aplicación de plaguicidas. </a:t>
            </a:r>
            <a:endParaRPr lang="en-GB" dirty="0"/>
          </a:p>
        </p:txBody>
      </p:sp>
    </p:spTree>
    <p:extLst>
      <p:ext uri="{BB962C8B-B14F-4D97-AF65-F5344CB8AC3E}">
        <p14:creationId xmlns:p14="http://schemas.microsoft.com/office/powerpoint/2010/main" val="2347558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F3C0B-F240-3DCC-2C27-6F7E1C804985}"/>
              </a:ext>
            </a:extLst>
          </p:cNvPr>
          <p:cNvSpPr>
            <a:spLocks noGrp="1"/>
          </p:cNvSpPr>
          <p:nvPr>
            <p:ph type="title"/>
          </p:nvPr>
        </p:nvSpPr>
        <p:spPr/>
        <p:txBody>
          <a:bodyPr/>
          <a:lstStyle/>
          <a:p>
            <a:r>
              <a:rPr lang="es-ES" dirty="0"/>
              <a:t>Ejemplos de enfermedades incluidas en las listas nacionales de enfermedades profesionales</a:t>
            </a:r>
            <a:endParaRPr lang="en-GB" dirty="0"/>
          </a:p>
        </p:txBody>
      </p:sp>
      <p:sp>
        <p:nvSpPr>
          <p:cNvPr id="3" name="Content Placeholder 2">
            <a:extLst>
              <a:ext uri="{FF2B5EF4-FFF2-40B4-BE49-F238E27FC236}">
                <a16:creationId xmlns:a16="http://schemas.microsoft.com/office/drawing/2014/main" id="{B6CCC165-5068-1DFA-599B-33B0DB0A214D}"/>
              </a:ext>
            </a:extLst>
          </p:cNvPr>
          <p:cNvSpPr>
            <a:spLocks noGrp="1"/>
          </p:cNvSpPr>
          <p:nvPr>
            <p:ph idx="1"/>
          </p:nvPr>
        </p:nvSpPr>
        <p:spPr/>
        <p:txBody>
          <a:bodyPr/>
          <a:lstStyle/>
          <a:p>
            <a:pPr lvl="1"/>
            <a:r>
              <a:rPr lang="es-ES" b="1" dirty="0">
                <a:solidFill>
                  <a:schemeClr val="accent1"/>
                </a:solidFill>
              </a:rPr>
              <a:t>Malasia: </a:t>
            </a:r>
            <a:r>
              <a:rPr lang="es-ES" dirty="0"/>
              <a:t>afecciones derivadas de una exposición grave al calor, como calambres o insolación</a:t>
            </a:r>
            <a:r>
              <a:rPr lang="es-ES" b="1" dirty="0">
                <a:solidFill>
                  <a:schemeClr val="accent1"/>
                </a:solidFill>
              </a:rPr>
              <a:t>​</a:t>
            </a:r>
          </a:p>
          <a:p>
            <a:pPr lvl="1"/>
            <a:r>
              <a:rPr lang="es-ES" b="1" dirty="0">
                <a:solidFill>
                  <a:schemeClr val="accent1"/>
                </a:solidFill>
              </a:rPr>
              <a:t>Namibia: </a:t>
            </a:r>
            <a:r>
              <a:rPr lang="es-ES" dirty="0"/>
              <a:t>enfermedades causadas por ambientes de trabajo fríos o calurosos, y todos los trabajos que impliquen una exposición al riesgo relacionado</a:t>
            </a:r>
            <a:r>
              <a:rPr lang="es-ES" b="1" dirty="0">
                <a:solidFill>
                  <a:schemeClr val="accent1"/>
                </a:solidFill>
              </a:rPr>
              <a:t>​</a:t>
            </a:r>
          </a:p>
          <a:p>
            <a:pPr lvl="6"/>
            <a:endParaRPr lang="es-ES" b="1" dirty="0">
              <a:solidFill>
                <a:schemeClr val="accent1"/>
              </a:solidFill>
            </a:endParaRPr>
          </a:p>
          <a:p>
            <a:pPr lvl="1"/>
            <a:r>
              <a:rPr lang="es-ES" b="1" dirty="0">
                <a:solidFill>
                  <a:schemeClr val="accent1"/>
                </a:solidFill>
              </a:rPr>
              <a:t>Líbano: </a:t>
            </a:r>
            <a:r>
              <a:rPr lang="es-ES" dirty="0"/>
              <a:t>enfermedades derivadas de la exposición a la radiación ultravioleta o contraídas en cualquier trabajo que exponga a los trabajadores a una radiación ultravioleta superior a la media nacional​</a:t>
            </a:r>
          </a:p>
          <a:p>
            <a:pPr lvl="1"/>
            <a:r>
              <a:rPr lang="es-ES" b="1" dirty="0">
                <a:solidFill>
                  <a:schemeClr val="accent1"/>
                </a:solidFill>
              </a:rPr>
              <a:t>Suiza: </a:t>
            </a:r>
            <a:r>
              <a:rPr lang="es-ES" dirty="0"/>
              <a:t>modificaciones cutáneas derivadas de la </a:t>
            </a:r>
            <a:r>
              <a:rPr lang="es-ES" dirty="0" err="1"/>
              <a:t>fotoexposición</a:t>
            </a:r>
            <a:r>
              <a:rPr lang="es-ES" b="1" dirty="0">
                <a:solidFill>
                  <a:schemeClr val="accent1"/>
                </a:solidFill>
              </a:rPr>
              <a:t>​</a:t>
            </a:r>
          </a:p>
          <a:p>
            <a:pPr lvl="6"/>
            <a:endParaRPr lang="es-ES" b="1" dirty="0">
              <a:solidFill>
                <a:schemeClr val="accent1"/>
              </a:solidFill>
            </a:endParaRPr>
          </a:p>
          <a:p>
            <a:pPr lvl="1"/>
            <a:r>
              <a:rPr lang="es-ES" b="1" dirty="0">
                <a:solidFill>
                  <a:schemeClr val="accent1"/>
                </a:solidFill>
              </a:rPr>
              <a:t>Letonia: </a:t>
            </a:r>
            <a:r>
              <a:rPr lang="es-ES" dirty="0"/>
              <a:t>ciertas enfermedades transmitidas por vectores, como la encefalitis transmitida por garrapatas, la enfermedad de Lyme y la </a:t>
            </a:r>
            <a:r>
              <a:rPr lang="es-ES" dirty="0" err="1"/>
              <a:t>tularemia</a:t>
            </a:r>
            <a:r>
              <a:rPr lang="es-ES" dirty="0"/>
              <a:t>​</a:t>
            </a:r>
          </a:p>
          <a:p>
            <a:pPr lvl="1"/>
            <a:r>
              <a:rPr lang="es-ES" b="1" dirty="0">
                <a:solidFill>
                  <a:schemeClr val="accent1"/>
                </a:solidFill>
              </a:rPr>
              <a:t>Barbados: </a:t>
            </a:r>
            <a:r>
              <a:rPr lang="es-ES" dirty="0"/>
              <a:t>enfermedades infecciosas o parasitarias contraídas en una ocupación en la que existe un riesgo especial de contaminación </a:t>
            </a:r>
            <a:r>
              <a:rPr lang="es-ES" b="1" dirty="0">
                <a:solidFill>
                  <a:schemeClr val="accent1"/>
                </a:solidFill>
              </a:rPr>
              <a:t>​</a:t>
            </a:r>
          </a:p>
          <a:p>
            <a:pPr lvl="6"/>
            <a:endParaRPr lang="es-ES" b="1" dirty="0">
              <a:solidFill>
                <a:schemeClr val="accent1"/>
              </a:solidFill>
            </a:endParaRPr>
          </a:p>
          <a:p>
            <a:pPr lvl="1"/>
            <a:r>
              <a:rPr lang="es-ES" b="1" dirty="0">
                <a:solidFill>
                  <a:schemeClr val="accent1"/>
                </a:solidFill>
              </a:rPr>
              <a:t>Tailandia: </a:t>
            </a:r>
            <a:r>
              <a:rPr lang="es-ES" dirty="0"/>
              <a:t>enfermedades causadas por agentes químicos y, en particular, por pesticidas </a:t>
            </a:r>
            <a:r>
              <a:rPr lang="es-ES" b="1" dirty="0">
                <a:solidFill>
                  <a:schemeClr val="accent1"/>
                </a:solidFill>
              </a:rPr>
              <a:t>​</a:t>
            </a:r>
          </a:p>
          <a:p>
            <a:pPr lvl="1"/>
            <a:r>
              <a:rPr lang="es-ES" b="1" dirty="0">
                <a:solidFill>
                  <a:schemeClr val="accent1"/>
                </a:solidFill>
              </a:rPr>
              <a:t>Mozambique: </a:t>
            </a:r>
            <a:r>
              <a:rPr lang="es-ES" dirty="0"/>
              <a:t>intoxicación por plaguicidas ​</a:t>
            </a:r>
          </a:p>
          <a:p>
            <a:pPr lvl="1"/>
            <a:r>
              <a:rPr lang="es-ES" b="1" dirty="0">
                <a:solidFill>
                  <a:schemeClr val="accent1"/>
                </a:solidFill>
              </a:rPr>
              <a:t>Singapur: </a:t>
            </a:r>
            <a:r>
              <a:rPr lang="es-ES" dirty="0"/>
              <a:t>intoxicación por organofosforados </a:t>
            </a:r>
            <a:endParaRPr lang="en-GB" dirty="0"/>
          </a:p>
        </p:txBody>
      </p:sp>
    </p:spTree>
    <p:extLst>
      <p:ext uri="{BB962C8B-B14F-4D97-AF65-F5344CB8AC3E}">
        <p14:creationId xmlns:p14="http://schemas.microsoft.com/office/powerpoint/2010/main" val="730319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7E8F4-34DE-FC6C-F3C1-9FDBF221B5BA}"/>
              </a:ext>
            </a:extLst>
          </p:cNvPr>
          <p:cNvSpPr>
            <a:spLocks noGrp="1"/>
          </p:cNvSpPr>
          <p:nvPr>
            <p:ph type="title"/>
          </p:nvPr>
        </p:nvSpPr>
        <p:spPr/>
        <p:txBody>
          <a:bodyPr/>
          <a:lstStyle/>
          <a:p>
            <a:r>
              <a:rPr lang="es-AR" dirty="0"/>
              <a:t>Convenios colectivos​</a:t>
            </a:r>
          </a:p>
        </p:txBody>
      </p:sp>
      <p:sp>
        <p:nvSpPr>
          <p:cNvPr id="3" name="Content Placeholder 2">
            <a:extLst>
              <a:ext uri="{FF2B5EF4-FFF2-40B4-BE49-F238E27FC236}">
                <a16:creationId xmlns:a16="http://schemas.microsoft.com/office/drawing/2014/main" id="{6F62EBE1-2979-0B76-584A-0CEFC7596268}"/>
              </a:ext>
            </a:extLst>
          </p:cNvPr>
          <p:cNvSpPr>
            <a:spLocks noGrp="1"/>
          </p:cNvSpPr>
          <p:nvPr>
            <p:ph idx="1"/>
          </p:nvPr>
        </p:nvSpPr>
        <p:spPr/>
        <p:txBody>
          <a:bodyPr/>
          <a:lstStyle/>
          <a:p>
            <a:pPr lvl="2"/>
            <a:r>
              <a:rPr lang="es-ES" dirty="0"/>
              <a:t>Los convenios colectivos han facilitado la mejora de las medidas de SST para los trabajadores de sectores como la construcción, las cadenas de suministro de alimentos y bebidas, la agricultura y el transporte.</a:t>
            </a:r>
            <a:endParaRPr lang="en-GB" dirty="0"/>
          </a:p>
        </p:txBody>
      </p:sp>
      <p:sp>
        <p:nvSpPr>
          <p:cNvPr id="4" name="Title 1">
            <a:extLst>
              <a:ext uri="{FF2B5EF4-FFF2-40B4-BE49-F238E27FC236}">
                <a16:creationId xmlns:a16="http://schemas.microsoft.com/office/drawing/2014/main" id="{990BF0DC-20C4-5BC3-5DFF-8C099E29A93C}"/>
              </a:ext>
            </a:extLst>
          </p:cNvPr>
          <p:cNvSpPr txBox="1">
            <a:spLocks/>
          </p:cNvSpPr>
          <p:nvPr/>
        </p:nvSpPr>
        <p:spPr>
          <a:xfrm>
            <a:off x="0" y="2466475"/>
            <a:ext cx="12192000" cy="3917526"/>
          </a:xfrm>
          <a:prstGeom prst="rect">
            <a:avLst/>
          </a:prstGeom>
          <a:solidFill>
            <a:schemeClr val="bg2"/>
          </a:solidFill>
        </p:spPr>
        <p:txBody>
          <a:bodyPr vert="horz" lIns="0" tIns="0" rIns="0" bIns="0" rtlCol="0" anchor="t" anchorCtr="0">
            <a:noAutofit/>
          </a:bodyPr>
          <a:lstStyle>
            <a:lvl1pPr algn="l" defTabSz="685800" rtl="0" eaLnBrk="1" latinLnBrk="0" hangingPunct="1">
              <a:lnSpc>
                <a:spcPct val="90000"/>
              </a:lnSpc>
              <a:spcBef>
                <a:spcPct val="0"/>
              </a:spcBef>
              <a:buNone/>
              <a:defRPr sz="2200" b="1" kern="1200">
                <a:solidFill>
                  <a:schemeClr val="tx1"/>
                </a:solidFill>
                <a:latin typeface="Overpass" panose="00000500000000000000" pitchFamily="2" charset="0"/>
                <a:ea typeface="+mj-ea"/>
                <a:cs typeface="+mj-cs"/>
              </a:defRPr>
            </a:lvl1pPr>
          </a:lstStyle>
          <a:p>
            <a:r>
              <a:rPr lang="es-AR" b="0" dirty="0">
                <a:solidFill>
                  <a:schemeClr val="accent1"/>
                </a:solidFill>
                <a:latin typeface="Overpass"/>
              </a:rPr>
              <a:t>     Ejemplos</a:t>
            </a:r>
            <a:endParaRPr lang="es-AR" b="0" dirty="0">
              <a:solidFill>
                <a:schemeClr val="accent1"/>
              </a:solidFill>
            </a:endParaRPr>
          </a:p>
        </p:txBody>
      </p:sp>
      <p:sp>
        <p:nvSpPr>
          <p:cNvPr id="5" name="Content Placeholder 2">
            <a:extLst>
              <a:ext uri="{FF2B5EF4-FFF2-40B4-BE49-F238E27FC236}">
                <a16:creationId xmlns:a16="http://schemas.microsoft.com/office/drawing/2014/main" id="{B7AE1C21-E87F-1651-0653-C93693C7A850}"/>
              </a:ext>
            </a:extLst>
          </p:cNvPr>
          <p:cNvSpPr txBox="1">
            <a:spLocks/>
          </p:cNvSpPr>
          <p:nvPr/>
        </p:nvSpPr>
        <p:spPr>
          <a:xfrm>
            <a:off x="341718" y="2863516"/>
            <a:ext cx="5589849" cy="3404937"/>
          </a:xfrm>
          <a:prstGeom prst="rect">
            <a:avLst/>
          </a:prstGeom>
          <a:solidFill>
            <a:schemeClr val="bg1"/>
          </a:solidFill>
        </p:spPr>
        <p:txBody>
          <a:bodyPr vert="horz" lIns="0" tIns="0" rIns="0" bIns="0" rtlCol="0">
            <a:noAutofit/>
          </a:bodyPr>
          <a:lstStyle>
            <a:lvl1pPr marL="0" indent="0" algn="l" defTabSz="685800" rtl="0" eaLnBrk="1" latinLnBrk="0" hangingPunct="1">
              <a:lnSpc>
                <a:spcPct val="90000"/>
              </a:lnSpc>
              <a:spcBef>
                <a:spcPts val="450"/>
              </a:spcBef>
              <a:spcAft>
                <a:spcPts val="450"/>
              </a:spcAft>
              <a:buFont typeface="Arial" panose="020B0604020202020204" pitchFamily="34" charset="0"/>
              <a:buNone/>
              <a:defRPr sz="1800" b="1" kern="1200">
                <a:solidFill>
                  <a:schemeClr val="accent1"/>
                </a:solidFill>
                <a:latin typeface="Noto Sans" panose="020B0502040504020204" pitchFamily="34" charset="0"/>
                <a:ea typeface="Noto Sans" panose="020B0502040504020204" pitchFamily="34" charset="0"/>
                <a:cs typeface="Noto Sans" panose="020B0502040504020204" pitchFamily="34" charset="0"/>
              </a:defRPr>
            </a:lvl1pPr>
            <a:lvl2pPr marL="0" indent="0" algn="l" defTabSz="685800" rtl="0" eaLnBrk="1" latinLnBrk="0" hangingPunct="1">
              <a:lnSpc>
                <a:spcPct val="90000"/>
              </a:lnSpc>
              <a:spcBef>
                <a:spcPts val="450"/>
              </a:spcBef>
              <a:spcAft>
                <a:spcPts val="450"/>
              </a:spcAft>
              <a:buFont typeface="Arial" panose="020B0604020202020204" pitchFamily="34" charset="0"/>
              <a:buNone/>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252000" indent="-252000" algn="l" defTabSz="685800" rtl="0" eaLnBrk="1" latinLnBrk="0" hangingPunct="1">
              <a:lnSpc>
                <a:spcPct val="90000"/>
              </a:lnSpc>
              <a:spcBef>
                <a:spcPts val="450"/>
              </a:spcBef>
              <a:spcAft>
                <a:spcPts val="450"/>
              </a:spcAft>
              <a:buClr>
                <a:schemeClr val="accent3"/>
              </a:buClr>
              <a:buSzPct val="90000"/>
              <a:buFont typeface="Wingdings 3" panose="05040102010807070707" pitchFamily="18" charset="2"/>
              <a:buChar char=""/>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0" indent="0" algn="l" defTabSz="685800" rtl="0" eaLnBrk="1" latinLnBrk="0" hangingPunct="1">
              <a:lnSpc>
                <a:spcPct val="90000"/>
              </a:lnSpc>
              <a:spcBef>
                <a:spcPts val="450"/>
              </a:spcBef>
              <a:spcAft>
                <a:spcPts val="0"/>
              </a:spcAft>
              <a:buClr>
                <a:schemeClr val="accent2"/>
              </a:buClr>
              <a:buSzPct val="80000"/>
              <a:buFont typeface="Arial" panose="020B0604020202020204" pitchFamily="34" charset="0"/>
              <a:buNone/>
              <a:defRPr sz="1600" b="1" kern="1200">
                <a:solidFill>
                  <a:schemeClr val="accent1"/>
                </a:solidFill>
                <a:latin typeface="Noto Sans" panose="020B0502040504020204" pitchFamily="34" charset="0"/>
                <a:ea typeface="Noto Sans" panose="020B0502040504020204" pitchFamily="34" charset="0"/>
                <a:cs typeface="Noto Sans" panose="020B0502040504020204" pitchFamily="34" charset="0"/>
              </a:defRPr>
            </a:lvl4pPr>
            <a:lvl5pPr marL="0" indent="0" algn="l" defTabSz="685800" rtl="0" eaLnBrk="1" latinLnBrk="0" hangingPunct="1">
              <a:lnSpc>
                <a:spcPct val="90000"/>
              </a:lnSpc>
              <a:spcBef>
                <a:spcPts val="450"/>
              </a:spcBef>
              <a:spcAft>
                <a:spcPts val="0"/>
              </a:spcAft>
              <a:buClr>
                <a:schemeClr val="accent2"/>
              </a:buClr>
              <a:buSzPct val="80000"/>
              <a:buFont typeface="Arial" panose="020B0604020202020204" pitchFamily="34" charset="0"/>
              <a:buNone/>
              <a:defRPr sz="16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189000" indent="-189000" algn="l" defTabSz="685800" rtl="0" eaLnBrk="1" latinLnBrk="0" hangingPunct="1">
              <a:lnSpc>
                <a:spcPct val="100000"/>
              </a:lnSpc>
              <a:spcBef>
                <a:spcPts val="338"/>
              </a:spcBef>
              <a:buClr>
                <a:schemeClr val="accent2"/>
              </a:buClr>
              <a:buSzPct val="70000"/>
              <a:buFont typeface="Wingdings 3" panose="05040102010807070707" pitchFamily="18" charset="2"/>
              <a:buChar char="u"/>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750" kern="1200" baseline="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spcAft>
                <a:spcPts val="600"/>
              </a:spcAft>
            </a:pPr>
            <a:r>
              <a:rPr lang="es-AR" dirty="0"/>
              <a:t>Brasil</a:t>
            </a:r>
            <a:endParaRPr lang="es-AR" sz="1600" dirty="0"/>
          </a:p>
          <a:p>
            <a:pPr lvl="2">
              <a:spcBef>
                <a:spcPts val="0"/>
              </a:spcBef>
              <a:spcAft>
                <a:spcPts val="600"/>
              </a:spcAft>
            </a:pPr>
            <a:r>
              <a:rPr lang="es-ES" sz="1400" dirty="0"/>
              <a:t>Las malas condiciones de SST están muy extendidas entre los trabajadores temporeros de las explotaciones agrícolas brasileñas que cultivan frutas tropicales para la exportación. ​</a:t>
            </a:r>
          </a:p>
          <a:p>
            <a:pPr lvl="2">
              <a:spcBef>
                <a:spcPts val="0"/>
              </a:spcBef>
              <a:spcAft>
                <a:spcPts val="600"/>
              </a:spcAft>
            </a:pPr>
            <a:r>
              <a:rPr lang="es-ES" sz="1400" dirty="0"/>
              <a:t>En las explotaciones frutícolas del valle de São Francisco, sindicatos y empleadores han acordado un convenio colectivo sectorial. ​</a:t>
            </a:r>
          </a:p>
          <a:p>
            <a:pPr lvl="2">
              <a:spcBef>
                <a:spcPts val="0"/>
              </a:spcBef>
              <a:spcAft>
                <a:spcPts val="600"/>
              </a:spcAft>
            </a:pPr>
            <a:r>
              <a:rPr lang="es-ES" sz="1400" dirty="0"/>
              <a:t>Este convenio abarca medidas de SST que van desde la provisión de refugios contra la intemperie, comedores, aseos y agua potable, hasta primeros auxilios y disposiciones para mujeres embarazadas y lactantes. ​</a:t>
            </a:r>
          </a:p>
          <a:p>
            <a:pPr lvl="2">
              <a:spcBef>
                <a:spcPts val="0"/>
              </a:spcBef>
              <a:spcAft>
                <a:spcPts val="600"/>
              </a:spcAft>
            </a:pPr>
            <a:r>
              <a:rPr lang="es-ES" sz="1400" dirty="0"/>
              <a:t>La investigación ha demostrado que la negociación colectiva ha mejorado las condiciones tanto de los trabajadores temporeros como de los fijos.</a:t>
            </a:r>
            <a:endParaRPr lang="en-GB" sz="1400" dirty="0"/>
          </a:p>
        </p:txBody>
      </p:sp>
      <p:sp>
        <p:nvSpPr>
          <p:cNvPr id="6" name="Content Placeholder 3">
            <a:extLst>
              <a:ext uri="{FF2B5EF4-FFF2-40B4-BE49-F238E27FC236}">
                <a16:creationId xmlns:a16="http://schemas.microsoft.com/office/drawing/2014/main" id="{0905A9AC-E36E-8999-A54A-A8DDAAA21486}"/>
              </a:ext>
            </a:extLst>
          </p:cNvPr>
          <p:cNvSpPr txBox="1">
            <a:spLocks/>
          </p:cNvSpPr>
          <p:nvPr/>
        </p:nvSpPr>
        <p:spPr>
          <a:xfrm>
            <a:off x="6095999" y="2863517"/>
            <a:ext cx="5749365" cy="3404937"/>
          </a:xfrm>
          <a:prstGeom prst="rect">
            <a:avLst/>
          </a:prstGeom>
          <a:solidFill>
            <a:schemeClr val="bg1"/>
          </a:solidFill>
        </p:spPr>
        <p:txBody>
          <a:bodyPr/>
          <a:lstStyle>
            <a:lvl1pPr marL="0" indent="0" algn="l" defTabSz="685800" rtl="0" eaLnBrk="1" latinLnBrk="0" hangingPunct="1">
              <a:lnSpc>
                <a:spcPct val="90000"/>
              </a:lnSpc>
              <a:spcBef>
                <a:spcPts val="450"/>
              </a:spcBef>
              <a:spcAft>
                <a:spcPts val="450"/>
              </a:spcAft>
              <a:buFont typeface="Arial" panose="020B0604020202020204" pitchFamily="34" charset="0"/>
              <a:buNone/>
              <a:defRPr sz="1800" b="1" kern="1200">
                <a:solidFill>
                  <a:schemeClr val="accent1"/>
                </a:solidFill>
                <a:latin typeface="Noto Sans" panose="020B0502040504020204" pitchFamily="34" charset="0"/>
                <a:ea typeface="Noto Sans" panose="020B0502040504020204" pitchFamily="34" charset="0"/>
                <a:cs typeface="Noto Sans" panose="020B0502040504020204" pitchFamily="34" charset="0"/>
              </a:defRPr>
            </a:lvl1pPr>
            <a:lvl2pPr marL="0" indent="0" algn="l" defTabSz="685800" rtl="0" eaLnBrk="1" latinLnBrk="0" hangingPunct="1">
              <a:lnSpc>
                <a:spcPct val="90000"/>
              </a:lnSpc>
              <a:spcBef>
                <a:spcPts val="450"/>
              </a:spcBef>
              <a:spcAft>
                <a:spcPts val="450"/>
              </a:spcAft>
              <a:buFont typeface="Arial" panose="020B0604020202020204" pitchFamily="34" charset="0"/>
              <a:buNone/>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216000" indent="-216000" algn="l" defTabSz="685800" rtl="0" eaLnBrk="1" latinLnBrk="0" hangingPunct="1">
              <a:lnSpc>
                <a:spcPct val="90000"/>
              </a:lnSpc>
              <a:spcBef>
                <a:spcPts val="450"/>
              </a:spcBef>
              <a:spcAft>
                <a:spcPts val="450"/>
              </a:spcAft>
              <a:buClr>
                <a:schemeClr val="accent3"/>
              </a:buClr>
              <a:buSzPct val="90000"/>
              <a:buFont typeface="Wingdings 3" panose="05040102010807070707" pitchFamily="18" charset="2"/>
              <a:buChar char=""/>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0" indent="0" algn="l" defTabSz="685800" rtl="0" eaLnBrk="1" latinLnBrk="0" hangingPunct="1">
              <a:lnSpc>
                <a:spcPct val="90000"/>
              </a:lnSpc>
              <a:spcBef>
                <a:spcPts val="450"/>
              </a:spcBef>
              <a:spcAft>
                <a:spcPts val="0"/>
              </a:spcAft>
              <a:buClr>
                <a:schemeClr val="accent2"/>
              </a:buClr>
              <a:buSzPct val="80000"/>
              <a:buFont typeface="Arial" panose="020B0604020202020204" pitchFamily="34" charset="0"/>
              <a:buNone/>
              <a:defRPr sz="1600" b="1" kern="1200">
                <a:solidFill>
                  <a:schemeClr val="accent1"/>
                </a:solidFill>
                <a:latin typeface="Noto Sans" panose="020B0502040504020204" pitchFamily="34" charset="0"/>
                <a:ea typeface="Noto Sans" panose="020B0502040504020204" pitchFamily="34" charset="0"/>
                <a:cs typeface="Noto Sans" panose="020B0502040504020204" pitchFamily="34" charset="0"/>
              </a:defRPr>
            </a:lvl4pPr>
            <a:lvl5pPr marL="0" indent="0" algn="l" defTabSz="685800" rtl="0" eaLnBrk="1" latinLnBrk="0" hangingPunct="1">
              <a:lnSpc>
                <a:spcPct val="90000"/>
              </a:lnSpc>
              <a:spcBef>
                <a:spcPts val="450"/>
              </a:spcBef>
              <a:spcAft>
                <a:spcPts val="0"/>
              </a:spcAft>
              <a:buClr>
                <a:schemeClr val="accent2"/>
              </a:buClr>
              <a:buSzPct val="80000"/>
              <a:buFont typeface="Arial" panose="020B0604020202020204" pitchFamily="34" charset="0"/>
              <a:buNone/>
              <a:defRPr sz="16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189000" indent="-189000" algn="l" defTabSz="685800" rtl="0" eaLnBrk="1" latinLnBrk="0" hangingPunct="1">
              <a:lnSpc>
                <a:spcPct val="100000"/>
              </a:lnSpc>
              <a:spcBef>
                <a:spcPts val="338"/>
              </a:spcBef>
              <a:buClr>
                <a:schemeClr val="accent2"/>
              </a:buClr>
              <a:buSzPct val="70000"/>
              <a:buFont typeface="Wingdings 3" panose="05040102010807070707" pitchFamily="18" charset="2"/>
              <a:buChar char="u"/>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750" kern="1200" baseline="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spcAft>
                <a:spcPts val="600"/>
              </a:spcAft>
            </a:pPr>
            <a:r>
              <a:rPr lang="es-AR" dirty="0"/>
              <a:t>Estados Unidos​</a:t>
            </a:r>
            <a:endParaRPr lang="es-AR" sz="1600" dirty="0"/>
          </a:p>
          <a:p>
            <a:pPr lvl="2">
              <a:spcBef>
                <a:spcPts val="0"/>
              </a:spcBef>
              <a:spcAft>
                <a:spcPts val="600"/>
              </a:spcAft>
            </a:pPr>
            <a:r>
              <a:rPr lang="es-ES" sz="1400" dirty="0"/>
              <a:t>Ya se había expresado con anterioridad la preocupación por los peligros que corren los conductores de UPS a causa del calor, que puede alcanzar casi 50 °C en el interior de los camiones. ​</a:t>
            </a:r>
          </a:p>
          <a:p>
            <a:pPr lvl="2">
              <a:spcBef>
                <a:spcPts val="0"/>
              </a:spcBef>
              <a:spcAft>
                <a:spcPts val="600"/>
              </a:spcAft>
            </a:pPr>
            <a:r>
              <a:rPr lang="es-ES" sz="1400" dirty="0"/>
              <a:t>En 2023, </a:t>
            </a:r>
            <a:r>
              <a:rPr lang="es-ES" sz="1400" dirty="0" err="1"/>
              <a:t>Teamsters</a:t>
            </a:r>
            <a:r>
              <a:rPr lang="es-ES" sz="1400" dirty="0"/>
              <a:t>, uno de los mayores sindicatos de Estados Unidos, negoció un nuevo acuerdo de cinco años con UPS para añadir aire acondicionado, escudos térmicos de escape, ventiladores y una mejor ventilación a los camiones de UPS.​</a:t>
            </a:r>
          </a:p>
          <a:p>
            <a:pPr lvl="2">
              <a:spcBef>
                <a:spcPts val="0"/>
              </a:spcBef>
              <a:spcAft>
                <a:spcPts val="600"/>
              </a:spcAft>
            </a:pPr>
            <a:r>
              <a:rPr lang="es-ES" sz="1400" dirty="0"/>
              <a:t>El Acuerdo Marco Nacional para 2023-2028 suscrito entre UPS y </a:t>
            </a:r>
            <a:r>
              <a:rPr lang="es-ES" sz="1400" dirty="0" err="1"/>
              <a:t>Teamsters</a:t>
            </a:r>
            <a:r>
              <a:rPr lang="es-ES" sz="1400" dirty="0"/>
              <a:t> es un ejemplo de cómo el éxito de las negociaciones entre las organizaciones de empleadores y los grupos de trabajadores puede conducir a mejoras significativas de las condiciones de SST para los trabajadores de un sector específico.</a:t>
            </a:r>
            <a:endParaRPr lang="en-GB" sz="1400" dirty="0"/>
          </a:p>
        </p:txBody>
      </p:sp>
    </p:spTree>
    <p:extLst>
      <p:ext uri="{BB962C8B-B14F-4D97-AF65-F5344CB8AC3E}">
        <p14:creationId xmlns:p14="http://schemas.microsoft.com/office/powerpoint/2010/main" val="1090730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63F0A-888A-4C32-92D6-86ED54513FFD}"/>
              </a:ext>
            </a:extLst>
          </p:cNvPr>
          <p:cNvSpPr>
            <a:spLocks noGrp="1"/>
          </p:cNvSpPr>
          <p:nvPr>
            <p:ph type="title"/>
          </p:nvPr>
        </p:nvSpPr>
        <p:spPr/>
        <p:txBody>
          <a:bodyPr/>
          <a:lstStyle/>
          <a:p>
            <a:r>
              <a:rPr lang="es-AR" dirty="0"/>
              <a:t>Directrices técnicas​</a:t>
            </a:r>
          </a:p>
        </p:txBody>
      </p:sp>
      <p:sp>
        <p:nvSpPr>
          <p:cNvPr id="3" name="Content Placeholder 2">
            <a:extLst>
              <a:ext uri="{FF2B5EF4-FFF2-40B4-BE49-F238E27FC236}">
                <a16:creationId xmlns:a16="http://schemas.microsoft.com/office/drawing/2014/main" id="{FD0A5FE9-6347-BBBA-8AB9-6F36C9214A8B}"/>
              </a:ext>
            </a:extLst>
          </p:cNvPr>
          <p:cNvSpPr>
            <a:spLocks noGrp="1"/>
          </p:cNvSpPr>
          <p:nvPr>
            <p:ph idx="1"/>
          </p:nvPr>
        </p:nvSpPr>
        <p:spPr>
          <a:xfrm>
            <a:off x="346636" y="1775637"/>
            <a:ext cx="4035137" cy="4608364"/>
          </a:xfrm>
        </p:spPr>
        <p:txBody>
          <a:bodyPr/>
          <a:lstStyle/>
          <a:p>
            <a:pPr lvl="2">
              <a:spcBef>
                <a:spcPts val="600"/>
              </a:spcBef>
              <a:spcAft>
                <a:spcPts val="600"/>
              </a:spcAft>
            </a:pPr>
            <a:r>
              <a:rPr lang="es-ES" dirty="0"/>
              <a:t>Los organismos y autoridades nacionales e internacionales de SST han elaborado numerosas directrices técnicas sobre los riesgos laborales relacionados con el cambio climático. ​</a:t>
            </a:r>
          </a:p>
          <a:p>
            <a:pPr lvl="2">
              <a:spcBef>
                <a:spcPts val="600"/>
              </a:spcBef>
              <a:spcAft>
                <a:spcPts val="600"/>
              </a:spcAft>
            </a:pPr>
            <a:r>
              <a:rPr lang="es-ES" dirty="0"/>
              <a:t>Las directrices abarcan temas como la seguridad frente al sol, los fenómenos meteorológicos extremos y las enfermedades transmitidas por vectores. ​</a:t>
            </a:r>
          </a:p>
          <a:p>
            <a:pPr lvl="2">
              <a:spcBef>
                <a:spcPts val="600"/>
              </a:spcBef>
              <a:spcAft>
                <a:spcPts val="600"/>
              </a:spcAft>
            </a:pPr>
            <a:r>
              <a:rPr lang="es-ES" dirty="0"/>
              <a:t>En algunos casos, se han elaborado orientaciones sobre situaciones específicas (por ejemplo, humo de incendios forestales). </a:t>
            </a:r>
            <a:r>
              <a:rPr lang="en-GB" dirty="0"/>
              <a:t> </a:t>
            </a:r>
          </a:p>
          <a:p>
            <a:endParaRPr lang="en-GB" dirty="0"/>
          </a:p>
        </p:txBody>
      </p:sp>
      <p:sp>
        <p:nvSpPr>
          <p:cNvPr id="4" name="Content Placeholder 3">
            <a:extLst>
              <a:ext uri="{FF2B5EF4-FFF2-40B4-BE49-F238E27FC236}">
                <a16:creationId xmlns:a16="http://schemas.microsoft.com/office/drawing/2014/main" id="{5E23653D-1A6C-9582-C602-FEB577FB81BB}"/>
              </a:ext>
            </a:extLst>
          </p:cNvPr>
          <p:cNvSpPr>
            <a:spLocks noGrp="1"/>
          </p:cNvSpPr>
          <p:nvPr>
            <p:ph idx="10"/>
          </p:nvPr>
        </p:nvSpPr>
        <p:spPr>
          <a:xfrm>
            <a:off x="4728411" y="1739541"/>
            <a:ext cx="7463590" cy="4612463"/>
          </a:xfrm>
          <a:solidFill>
            <a:srgbClr val="F8FCFE"/>
          </a:solidFill>
        </p:spPr>
        <p:txBody>
          <a:bodyPr/>
          <a:lstStyle/>
          <a:p>
            <a:r>
              <a:rPr lang="fr-CH" sz="2200" b="0" dirty="0">
                <a:latin typeface="Overpass" panose="00000500000000000000" pitchFamily="2" charset="0"/>
              </a:rPr>
              <a:t>    </a:t>
            </a:r>
            <a:r>
              <a:rPr lang="fr-CH" b="0" dirty="0" err="1">
                <a:latin typeface="Overpass" panose="00000500000000000000" pitchFamily="2" charset="0"/>
              </a:rPr>
              <a:t>Ejemplo</a:t>
            </a:r>
            <a:r>
              <a:rPr lang="fr-CH" b="0" dirty="0">
                <a:latin typeface="Overpass" panose="00000500000000000000" pitchFamily="2" charset="0"/>
              </a:rPr>
              <a:t> de d</a:t>
            </a:r>
            <a:r>
              <a:rPr lang="es-ES" b="0" dirty="0" err="1">
                <a:latin typeface="Overpass" panose="00000500000000000000" pitchFamily="2" charset="0"/>
              </a:rPr>
              <a:t>irectrices</a:t>
            </a:r>
            <a:r>
              <a:rPr lang="es-ES" b="0" dirty="0">
                <a:latin typeface="Overpass" panose="00000500000000000000" pitchFamily="2" charset="0"/>
              </a:rPr>
              <a:t> relacionadas con la contaminación del aire </a:t>
            </a:r>
            <a:endParaRPr lang="en-GB" b="0" dirty="0">
              <a:latin typeface="Overpass" panose="00000500000000000000" pitchFamily="2" charset="0"/>
            </a:endParaRPr>
          </a:p>
        </p:txBody>
      </p:sp>
      <p:sp>
        <p:nvSpPr>
          <p:cNvPr id="5" name="Content Placeholder 3">
            <a:extLst>
              <a:ext uri="{FF2B5EF4-FFF2-40B4-BE49-F238E27FC236}">
                <a16:creationId xmlns:a16="http://schemas.microsoft.com/office/drawing/2014/main" id="{11D5CBF9-3F48-5DF5-7172-A5B7787CB007}"/>
              </a:ext>
            </a:extLst>
          </p:cNvPr>
          <p:cNvSpPr txBox="1">
            <a:spLocks/>
          </p:cNvSpPr>
          <p:nvPr/>
        </p:nvSpPr>
        <p:spPr>
          <a:xfrm>
            <a:off x="4993104" y="2225841"/>
            <a:ext cx="6852259" cy="3958391"/>
          </a:xfrm>
          <a:prstGeom prst="rect">
            <a:avLst/>
          </a:prstGeom>
          <a:solidFill>
            <a:schemeClr val="bg1"/>
          </a:solidFill>
        </p:spPr>
        <p:txBody>
          <a:bodyPr/>
          <a:lstStyle>
            <a:lvl1pPr marL="0" indent="0" algn="l" defTabSz="685800" rtl="0" eaLnBrk="1" latinLnBrk="0" hangingPunct="1">
              <a:lnSpc>
                <a:spcPct val="90000"/>
              </a:lnSpc>
              <a:spcBef>
                <a:spcPts val="450"/>
              </a:spcBef>
              <a:spcAft>
                <a:spcPts val="450"/>
              </a:spcAft>
              <a:buFont typeface="Arial" panose="020B0604020202020204" pitchFamily="34" charset="0"/>
              <a:buNone/>
              <a:defRPr sz="1800" b="1" kern="1200">
                <a:solidFill>
                  <a:schemeClr val="accent1"/>
                </a:solidFill>
                <a:latin typeface="Noto Sans" panose="020B0502040504020204" pitchFamily="34" charset="0"/>
                <a:ea typeface="Noto Sans" panose="020B0502040504020204" pitchFamily="34" charset="0"/>
                <a:cs typeface="Noto Sans" panose="020B0502040504020204" pitchFamily="34" charset="0"/>
              </a:defRPr>
            </a:lvl1pPr>
            <a:lvl2pPr marL="0" indent="0" algn="l" defTabSz="685800" rtl="0" eaLnBrk="1" latinLnBrk="0" hangingPunct="1">
              <a:lnSpc>
                <a:spcPct val="90000"/>
              </a:lnSpc>
              <a:spcBef>
                <a:spcPts val="450"/>
              </a:spcBef>
              <a:spcAft>
                <a:spcPts val="450"/>
              </a:spcAft>
              <a:buFont typeface="Arial" panose="020B0604020202020204" pitchFamily="34" charset="0"/>
              <a:buNone/>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216000" indent="-216000" algn="l" defTabSz="685800" rtl="0" eaLnBrk="1" latinLnBrk="0" hangingPunct="1">
              <a:lnSpc>
                <a:spcPct val="90000"/>
              </a:lnSpc>
              <a:spcBef>
                <a:spcPts val="450"/>
              </a:spcBef>
              <a:spcAft>
                <a:spcPts val="450"/>
              </a:spcAft>
              <a:buClr>
                <a:schemeClr val="accent3"/>
              </a:buClr>
              <a:buSzPct val="90000"/>
              <a:buFont typeface="Wingdings 3" panose="05040102010807070707" pitchFamily="18" charset="2"/>
              <a:buChar char=""/>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0" indent="0" algn="l" defTabSz="685800" rtl="0" eaLnBrk="1" latinLnBrk="0" hangingPunct="1">
              <a:lnSpc>
                <a:spcPct val="90000"/>
              </a:lnSpc>
              <a:spcBef>
                <a:spcPts val="450"/>
              </a:spcBef>
              <a:spcAft>
                <a:spcPts val="0"/>
              </a:spcAft>
              <a:buClr>
                <a:schemeClr val="accent2"/>
              </a:buClr>
              <a:buSzPct val="80000"/>
              <a:buFont typeface="Arial" panose="020B0604020202020204" pitchFamily="34" charset="0"/>
              <a:buNone/>
              <a:defRPr sz="1600" b="1" kern="1200">
                <a:solidFill>
                  <a:schemeClr val="accent1"/>
                </a:solidFill>
                <a:latin typeface="Noto Sans" panose="020B0502040504020204" pitchFamily="34" charset="0"/>
                <a:ea typeface="Noto Sans" panose="020B0502040504020204" pitchFamily="34" charset="0"/>
                <a:cs typeface="Noto Sans" panose="020B0502040504020204" pitchFamily="34" charset="0"/>
              </a:defRPr>
            </a:lvl4pPr>
            <a:lvl5pPr marL="0" indent="0" algn="l" defTabSz="685800" rtl="0" eaLnBrk="1" latinLnBrk="0" hangingPunct="1">
              <a:lnSpc>
                <a:spcPct val="90000"/>
              </a:lnSpc>
              <a:spcBef>
                <a:spcPts val="450"/>
              </a:spcBef>
              <a:spcAft>
                <a:spcPts val="0"/>
              </a:spcAft>
              <a:buClr>
                <a:schemeClr val="accent2"/>
              </a:buClr>
              <a:buSzPct val="80000"/>
              <a:buFont typeface="Arial" panose="020B0604020202020204" pitchFamily="34" charset="0"/>
              <a:buNone/>
              <a:defRPr sz="16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189000" indent="-189000" algn="l" defTabSz="685800" rtl="0" eaLnBrk="1" latinLnBrk="0" hangingPunct="1">
              <a:lnSpc>
                <a:spcPct val="100000"/>
              </a:lnSpc>
              <a:spcBef>
                <a:spcPts val="338"/>
              </a:spcBef>
              <a:buClr>
                <a:schemeClr val="accent2"/>
              </a:buClr>
              <a:buSzPct val="70000"/>
              <a:buFont typeface="Wingdings 3" panose="05040102010807070707" pitchFamily="18" charset="2"/>
              <a:buChar char="u"/>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750" kern="1200" baseline="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a:t>Safe Work Australia</a:t>
            </a:r>
          </a:p>
          <a:p>
            <a:pPr lvl="1"/>
            <a:r>
              <a:rPr lang="es-ES" sz="1400" dirty="0"/>
              <a:t>Las directrices siguen la Jerarquía de Controles</a:t>
            </a:r>
            <a:r>
              <a:rPr lang="en-GB" sz="1400" dirty="0"/>
              <a:t>:</a:t>
            </a:r>
          </a:p>
          <a:p>
            <a:pPr lvl="2">
              <a:spcBef>
                <a:spcPts val="600"/>
              </a:spcBef>
              <a:spcAft>
                <a:spcPts val="0"/>
              </a:spcAft>
            </a:pPr>
            <a:r>
              <a:rPr lang="es-ES" sz="1400" dirty="0"/>
              <a:t>Eliminación: por ejemplo, trasladar el trabajo a zonas con buena calidad del aire o posponer el trabajo al aire libre.​</a:t>
            </a:r>
          </a:p>
          <a:p>
            <a:pPr lvl="2">
              <a:spcBef>
                <a:spcPts val="600"/>
              </a:spcBef>
              <a:spcAft>
                <a:spcPts val="0"/>
              </a:spcAft>
            </a:pPr>
            <a:r>
              <a:rPr lang="es-ES" sz="1400" dirty="0"/>
              <a:t>Sustitución: minimizar los riesgos sustituyendo el peligro por una alternativa más segura, por ejemplo, trabajar en el interior siempre que sea posible. ​</a:t>
            </a:r>
          </a:p>
          <a:p>
            <a:pPr lvl="2">
              <a:spcBef>
                <a:spcPts val="600"/>
              </a:spcBef>
              <a:spcAft>
                <a:spcPts val="0"/>
              </a:spcAft>
            </a:pPr>
            <a:r>
              <a:rPr lang="es-ES" sz="1400" dirty="0"/>
              <a:t>Controles técnicos: proteger a los trabajadores aislándolos de la contaminación del aire, por ejemplo, utilizando purificadores o esclusas de aire.​</a:t>
            </a:r>
          </a:p>
          <a:p>
            <a:pPr lvl="2">
              <a:spcBef>
                <a:spcPts val="600"/>
              </a:spcBef>
              <a:spcAft>
                <a:spcPts val="0"/>
              </a:spcAft>
            </a:pPr>
            <a:r>
              <a:rPr lang="es-ES" sz="1400" dirty="0"/>
              <a:t>Controles administrativos: establecer métodos de trabajo, procesos o procedimientos diseñados para minimizar el riesgo, por ejemplo, rotar al personal y aumentar la frecuencia de los tiempos de descanso y reducir la intensidad física del trabajo para disminuir la cantidad de contaminación del aire que se inhala. ​</a:t>
            </a:r>
          </a:p>
          <a:p>
            <a:pPr lvl="2">
              <a:spcBef>
                <a:spcPts val="600"/>
              </a:spcBef>
              <a:spcAft>
                <a:spcPts val="0"/>
              </a:spcAft>
            </a:pPr>
            <a:r>
              <a:rPr lang="es-ES" sz="1400" dirty="0"/>
              <a:t>EPP: Adecuados, bien ajustados y en buen estado, y los trabajadores deben recibir instrucciones y formación sobre su uso correcto, por ejemplo, sobre el modo de utilizar máscaras P2 o N95 para la protección respiratoria. </a:t>
            </a:r>
            <a:endParaRPr lang="en-GB" sz="1400" dirty="0"/>
          </a:p>
        </p:txBody>
      </p:sp>
    </p:spTree>
    <p:extLst>
      <p:ext uri="{BB962C8B-B14F-4D97-AF65-F5344CB8AC3E}">
        <p14:creationId xmlns:p14="http://schemas.microsoft.com/office/powerpoint/2010/main" val="2495680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63F0A-888A-4C32-92D6-86ED54513FFD}"/>
              </a:ext>
            </a:extLst>
          </p:cNvPr>
          <p:cNvSpPr>
            <a:spLocks noGrp="1"/>
          </p:cNvSpPr>
          <p:nvPr>
            <p:ph type="title"/>
          </p:nvPr>
        </p:nvSpPr>
        <p:spPr/>
        <p:txBody>
          <a:bodyPr/>
          <a:lstStyle/>
          <a:p>
            <a:r>
              <a:rPr lang="es-ES" dirty="0"/>
              <a:t>Programas de formación e iniciativas de sensibilización ​</a:t>
            </a:r>
            <a:endParaRPr lang="en-GB" dirty="0"/>
          </a:p>
        </p:txBody>
      </p:sp>
      <p:sp>
        <p:nvSpPr>
          <p:cNvPr id="3" name="Content Placeholder 2">
            <a:extLst>
              <a:ext uri="{FF2B5EF4-FFF2-40B4-BE49-F238E27FC236}">
                <a16:creationId xmlns:a16="http://schemas.microsoft.com/office/drawing/2014/main" id="{FD0A5FE9-6347-BBBA-8AB9-6F36C9214A8B}"/>
              </a:ext>
            </a:extLst>
          </p:cNvPr>
          <p:cNvSpPr>
            <a:spLocks noGrp="1"/>
          </p:cNvSpPr>
          <p:nvPr>
            <p:ph idx="1"/>
          </p:nvPr>
        </p:nvSpPr>
        <p:spPr>
          <a:xfrm>
            <a:off x="346636" y="1775637"/>
            <a:ext cx="4471024" cy="4608364"/>
          </a:xfrm>
        </p:spPr>
        <p:txBody>
          <a:bodyPr/>
          <a:lstStyle/>
          <a:p>
            <a:pPr lvl="2">
              <a:spcBef>
                <a:spcPts val="600"/>
              </a:spcBef>
              <a:spcAft>
                <a:spcPts val="1200"/>
              </a:spcAft>
            </a:pPr>
            <a:r>
              <a:rPr lang="es-ES" dirty="0"/>
              <a:t>Algunas autoridades gubernamentales, organizaciones de empleadores y de trabajadores, ONG, organismos de SST y otros organismos han desarrollado programas de formación, campañas e iniciativas de asesoramiento.​</a:t>
            </a:r>
          </a:p>
          <a:p>
            <a:pPr lvl="2">
              <a:spcBef>
                <a:spcPts val="600"/>
              </a:spcBef>
              <a:spcAft>
                <a:spcPts val="1200"/>
              </a:spcAft>
            </a:pPr>
            <a:r>
              <a:rPr lang="es-ES" dirty="0"/>
              <a:t>Las campañas sensibilización y las estrategias de participación comunitaria suelen dirigirse a las poblaciones de trabajadores que corren más riesgo, como aquellos de desempeñan su trabajo en zonas agrícolas.</a:t>
            </a:r>
            <a:endParaRPr lang="en-GB" dirty="0"/>
          </a:p>
        </p:txBody>
      </p:sp>
      <p:sp>
        <p:nvSpPr>
          <p:cNvPr id="4" name="Content Placeholder 3">
            <a:extLst>
              <a:ext uri="{FF2B5EF4-FFF2-40B4-BE49-F238E27FC236}">
                <a16:creationId xmlns:a16="http://schemas.microsoft.com/office/drawing/2014/main" id="{5E23653D-1A6C-9582-C602-FEB577FB81BB}"/>
              </a:ext>
            </a:extLst>
          </p:cNvPr>
          <p:cNvSpPr>
            <a:spLocks noGrp="1"/>
          </p:cNvSpPr>
          <p:nvPr>
            <p:ph idx="10"/>
          </p:nvPr>
        </p:nvSpPr>
        <p:spPr>
          <a:xfrm>
            <a:off x="5295331" y="1739541"/>
            <a:ext cx="6896670" cy="4612463"/>
          </a:xfrm>
          <a:solidFill>
            <a:srgbClr val="F8FCFE"/>
          </a:solidFill>
        </p:spPr>
        <p:txBody>
          <a:bodyPr/>
          <a:lstStyle/>
          <a:p>
            <a:r>
              <a:rPr lang="es-AR" sz="2000" b="0" dirty="0">
                <a:latin typeface="Overpass" panose="00000500000000000000" pitchFamily="2" charset="0"/>
              </a:rPr>
              <a:t>     Ejemplo de programa relativo al calor excesivo </a:t>
            </a:r>
          </a:p>
        </p:txBody>
      </p:sp>
      <p:sp>
        <p:nvSpPr>
          <p:cNvPr id="5" name="Content Placeholder 3">
            <a:extLst>
              <a:ext uri="{FF2B5EF4-FFF2-40B4-BE49-F238E27FC236}">
                <a16:creationId xmlns:a16="http://schemas.microsoft.com/office/drawing/2014/main" id="{11D5CBF9-3F48-5DF5-7172-A5B7787CB007}"/>
              </a:ext>
            </a:extLst>
          </p:cNvPr>
          <p:cNvSpPr txBox="1">
            <a:spLocks/>
          </p:cNvSpPr>
          <p:nvPr/>
        </p:nvSpPr>
        <p:spPr>
          <a:xfrm>
            <a:off x="5636525" y="2225841"/>
            <a:ext cx="6227829" cy="3958391"/>
          </a:xfrm>
          <a:prstGeom prst="rect">
            <a:avLst/>
          </a:prstGeom>
          <a:solidFill>
            <a:schemeClr val="bg1"/>
          </a:solidFill>
        </p:spPr>
        <p:txBody>
          <a:bodyPr/>
          <a:lstStyle>
            <a:lvl1pPr marL="0" indent="0" algn="l" defTabSz="685800" rtl="0" eaLnBrk="1" latinLnBrk="0" hangingPunct="1">
              <a:lnSpc>
                <a:spcPct val="90000"/>
              </a:lnSpc>
              <a:spcBef>
                <a:spcPts val="450"/>
              </a:spcBef>
              <a:spcAft>
                <a:spcPts val="450"/>
              </a:spcAft>
              <a:buFont typeface="Arial" panose="020B0604020202020204" pitchFamily="34" charset="0"/>
              <a:buNone/>
              <a:defRPr sz="1800" b="1" kern="1200">
                <a:solidFill>
                  <a:schemeClr val="accent1"/>
                </a:solidFill>
                <a:latin typeface="Noto Sans" panose="020B0502040504020204" pitchFamily="34" charset="0"/>
                <a:ea typeface="Noto Sans" panose="020B0502040504020204" pitchFamily="34" charset="0"/>
                <a:cs typeface="Noto Sans" panose="020B0502040504020204" pitchFamily="34" charset="0"/>
              </a:defRPr>
            </a:lvl1pPr>
            <a:lvl2pPr marL="0" indent="0" algn="l" defTabSz="685800" rtl="0" eaLnBrk="1" latinLnBrk="0" hangingPunct="1">
              <a:lnSpc>
                <a:spcPct val="90000"/>
              </a:lnSpc>
              <a:spcBef>
                <a:spcPts val="450"/>
              </a:spcBef>
              <a:spcAft>
                <a:spcPts val="450"/>
              </a:spcAft>
              <a:buFont typeface="Arial" panose="020B0604020202020204" pitchFamily="34" charset="0"/>
              <a:buNone/>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216000" indent="-216000" algn="l" defTabSz="685800" rtl="0" eaLnBrk="1" latinLnBrk="0" hangingPunct="1">
              <a:lnSpc>
                <a:spcPct val="90000"/>
              </a:lnSpc>
              <a:spcBef>
                <a:spcPts val="450"/>
              </a:spcBef>
              <a:spcAft>
                <a:spcPts val="450"/>
              </a:spcAft>
              <a:buClr>
                <a:schemeClr val="accent3"/>
              </a:buClr>
              <a:buSzPct val="90000"/>
              <a:buFont typeface="Wingdings 3" panose="05040102010807070707" pitchFamily="18" charset="2"/>
              <a:buChar char=""/>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0" indent="0" algn="l" defTabSz="685800" rtl="0" eaLnBrk="1" latinLnBrk="0" hangingPunct="1">
              <a:lnSpc>
                <a:spcPct val="90000"/>
              </a:lnSpc>
              <a:spcBef>
                <a:spcPts val="450"/>
              </a:spcBef>
              <a:spcAft>
                <a:spcPts val="0"/>
              </a:spcAft>
              <a:buClr>
                <a:schemeClr val="accent2"/>
              </a:buClr>
              <a:buSzPct val="80000"/>
              <a:buFont typeface="Arial" panose="020B0604020202020204" pitchFamily="34" charset="0"/>
              <a:buNone/>
              <a:defRPr sz="1600" b="1" kern="1200">
                <a:solidFill>
                  <a:schemeClr val="accent1"/>
                </a:solidFill>
                <a:latin typeface="Noto Sans" panose="020B0502040504020204" pitchFamily="34" charset="0"/>
                <a:ea typeface="Noto Sans" panose="020B0502040504020204" pitchFamily="34" charset="0"/>
                <a:cs typeface="Noto Sans" panose="020B0502040504020204" pitchFamily="34" charset="0"/>
              </a:defRPr>
            </a:lvl4pPr>
            <a:lvl5pPr marL="0" indent="0" algn="l" defTabSz="685800" rtl="0" eaLnBrk="1" latinLnBrk="0" hangingPunct="1">
              <a:lnSpc>
                <a:spcPct val="90000"/>
              </a:lnSpc>
              <a:spcBef>
                <a:spcPts val="450"/>
              </a:spcBef>
              <a:spcAft>
                <a:spcPts val="0"/>
              </a:spcAft>
              <a:buClr>
                <a:schemeClr val="accent2"/>
              </a:buClr>
              <a:buSzPct val="80000"/>
              <a:buFont typeface="Arial" panose="020B0604020202020204" pitchFamily="34" charset="0"/>
              <a:buNone/>
              <a:defRPr sz="16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189000" indent="-189000" algn="l" defTabSz="685800" rtl="0" eaLnBrk="1" latinLnBrk="0" hangingPunct="1">
              <a:lnSpc>
                <a:spcPct val="100000"/>
              </a:lnSpc>
              <a:spcBef>
                <a:spcPts val="338"/>
              </a:spcBef>
              <a:buClr>
                <a:schemeClr val="accent2"/>
              </a:buClr>
              <a:buSzPct val="70000"/>
              <a:buFont typeface="Wingdings 3" panose="05040102010807070707" pitchFamily="18" charset="2"/>
              <a:buChar char="u"/>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750" kern="1200" baseline="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err="1"/>
              <a:t>Emiratos</a:t>
            </a:r>
            <a:r>
              <a:rPr lang="en-GB" dirty="0"/>
              <a:t> </a:t>
            </a:r>
            <a:r>
              <a:rPr lang="en-GB" dirty="0" err="1"/>
              <a:t>Árabes</a:t>
            </a:r>
            <a:r>
              <a:rPr lang="en-GB" dirty="0"/>
              <a:t> Unidos​</a:t>
            </a:r>
          </a:p>
          <a:p>
            <a:pPr lvl="2"/>
            <a:r>
              <a:rPr lang="es-ES" sz="1600" dirty="0"/>
              <a:t>El Gobierno puso en marcha el programa «Seguridad frente al calor» en colaboración con el Centro de Salud Pública de Abu </a:t>
            </a:r>
            <a:r>
              <a:rPr lang="es-ES" sz="1600" dirty="0" err="1"/>
              <a:t>Dhabi</a:t>
            </a:r>
            <a:r>
              <a:rPr lang="es-ES" sz="1600" dirty="0"/>
              <a:t> (ADPHC 2023). ​</a:t>
            </a:r>
          </a:p>
          <a:p>
            <a:pPr lvl="2">
              <a:spcBef>
                <a:spcPts val="1200"/>
              </a:spcBef>
              <a:spcAft>
                <a:spcPts val="600"/>
              </a:spcAft>
            </a:pPr>
            <a:r>
              <a:rPr lang="es-ES" sz="1600" dirty="0"/>
              <a:t>El Programa se centra en formar a unos 800 000 trabajadores y empleadores sobre estrategias eficaces para gestionar el calor excesivo en el lugar de trabajo.​</a:t>
            </a:r>
          </a:p>
          <a:p>
            <a:pPr lvl="2">
              <a:spcBef>
                <a:spcPts val="1200"/>
              </a:spcBef>
              <a:spcAft>
                <a:spcPts val="600"/>
              </a:spcAft>
            </a:pPr>
            <a:r>
              <a:rPr lang="es-ES" sz="1600" dirty="0"/>
              <a:t>Las medidas incluyen la hidratación, la ingesta de sal, las pausas de descanso, la adaptación gradual al calor, la reducción de las exigencias laborales y el seguimiento de las personas de riesgo, así como formación sobre el manejo de las enfermedades relacionadas con el calor.​</a:t>
            </a:r>
            <a:endParaRPr lang="en-GB" dirty="0"/>
          </a:p>
        </p:txBody>
      </p:sp>
    </p:spTree>
    <p:extLst>
      <p:ext uri="{BB962C8B-B14F-4D97-AF65-F5344CB8AC3E}">
        <p14:creationId xmlns:p14="http://schemas.microsoft.com/office/powerpoint/2010/main" val="1983520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4D212-5466-9DE0-A429-13998F4BBFDA}"/>
              </a:ext>
            </a:extLst>
          </p:cNvPr>
          <p:cNvSpPr>
            <a:spLocks noGrp="1"/>
          </p:cNvSpPr>
          <p:nvPr>
            <p:ph type="title"/>
          </p:nvPr>
        </p:nvSpPr>
        <p:spPr/>
        <p:txBody>
          <a:bodyPr/>
          <a:lstStyle/>
          <a:p>
            <a:r>
              <a:rPr lang="en-GB" dirty="0"/>
              <a:t>Cambio </a:t>
            </a:r>
            <a:r>
              <a:rPr lang="en-GB" dirty="0" err="1"/>
              <a:t>climático</a:t>
            </a:r>
            <a:r>
              <a:rPr lang="en-GB" dirty="0"/>
              <a:t> y SST​</a:t>
            </a:r>
          </a:p>
        </p:txBody>
      </p:sp>
      <p:sp>
        <p:nvSpPr>
          <p:cNvPr id="3" name="Content Placeholder 2">
            <a:extLst>
              <a:ext uri="{FF2B5EF4-FFF2-40B4-BE49-F238E27FC236}">
                <a16:creationId xmlns:a16="http://schemas.microsoft.com/office/drawing/2014/main" id="{DE44FA83-DADB-AFCE-C07A-7A1236153315}"/>
              </a:ext>
            </a:extLst>
          </p:cNvPr>
          <p:cNvSpPr>
            <a:spLocks noGrp="1"/>
          </p:cNvSpPr>
          <p:nvPr>
            <p:ph idx="1"/>
          </p:nvPr>
        </p:nvSpPr>
        <p:spPr/>
        <p:txBody>
          <a:bodyPr/>
          <a:lstStyle/>
          <a:p>
            <a:pPr lvl="2">
              <a:spcBef>
                <a:spcPts val="600"/>
              </a:spcBef>
              <a:spcAft>
                <a:spcPts val="1200"/>
              </a:spcAft>
            </a:pPr>
            <a:r>
              <a:rPr lang="es-ES" dirty="0"/>
              <a:t>El cambio climático ya está teniendo graves repercusiones en la salud del planeta, la salud de las personas y el mundo del trabajo.​</a:t>
            </a:r>
          </a:p>
          <a:p>
            <a:pPr lvl="2">
              <a:spcBef>
                <a:spcPts val="600"/>
              </a:spcBef>
              <a:spcAft>
                <a:spcPts val="1200"/>
              </a:spcAft>
            </a:pPr>
            <a:r>
              <a:rPr lang="es-ES" dirty="0"/>
              <a:t>Los trabajadores suelen ser los primeros expuestos a los efectos del cambio climático, a menudo durante períodos más largos y con mayor intensidad (OIT 2023).​</a:t>
            </a:r>
          </a:p>
          <a:p>
            <a:pPr lvl="2">
              <a:spcBef>
                <a:spcPts val="600"/>
              </a:spcBef>
              <a:spcAft>
                <a:spcPts val="1200"/>
              </a:spcAft>
            </a:pPr>
            <a:r>
              <a:rPr lang="es-ES" dirty="0"/>
              <a:t>Los efectos del cambio climático pueden provocar un deterioro de las condiciones de trabajo y un mayor riesgo de lesiones, enfermedades y muertes de origen laboral (</a:t>
            </a:r>
            <a:r>
              <a:rPr lang="es-ES" dirty="0" err="1"/>
              <a:t>Kiefer</a:t>
            </a:r>
            <a:r>
              <a:rPr lang="es-ES" dirty="0"/>
              <a:t> et al. 2016).​</a:t>
            </a:r>
          </a:p>
          <a:p>
            <a:pPr lvl="2">
              <a:spcBef>
                <a:spcPts val="600"/>
              </a:spcBef>
              <a:spcAft>
                <a:spcPts val="1200"/>
              </a:spcAft>
            </a:pPr>
            <a:r>
              <a:rPr lang="es-ES" dirty="0"/>
              <a:t>Los efectos sobre la salud de los trabajadores son numerosos, véanse, lesiones, cáncer, enfermedades cardiovasculares, afecciones respiratorias, degeneración macular y problemas de salud mental.</a:t>
            </a:r>
            <a:endParaRPr lang="en-GB" dirty="0"/>
          </a:p>
        </p:txBody>
      </p:sp>
    </p:spTree>
    <p:extLst>
      <p:ext uri="{BB962C8B-B14F-4D97-AF65-F5344CB8AC3E}">
        <p14:creationId xmlns:p14="http://schemas.microsoft.com/office/powerpoint/2010/main" val="36845730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75F6-076C-F41F-626F-005FA981C1C0}"/>
              </a:ext>
            </a:extLst>
          </p:cNvPr>
          <p:cNvSpPr>
            <a:spLocks noGrp="1"/>
          </p:cNvSpPr>
          <p:nvPr>
            <p:ph type="title"/>
          </p:nvPr>
        </p:nvSpPr>
        <p:spPr/>
        <p:txBody>
          <a:bodyPr/>
          <a:lstStyle/>
          <a:p>
            <a:r>
              <a:rPr lang="es-ES" dirty="0">
                <a:latin typeface="Overpass"/>
              </a:rPr>
              <a:t>Ejemplos de iniciativas de sensibilización​</a:t>
            </a:r>
            <a:endParaRPr lang="en-GB" dirty="0"/>
          </a:p>
        </p:txBody>
      </p:sp>
      <p:sp>
        <p:nvSpPr>
          <p:cNvPr id="3" name="Content Placeholder 2">
            <a:extLst>
              <a:ext uri="{FF2B5EF4-FFF2-40B4-BE49-F238E27FC236}">
                <a16:creationId xmlns:a16="http://schemas.microsoft.com/office/drawing/2014/main" id="{E4A973B7-C433-7E3C-211C-01D0C70348C5}"/>
              </a:ext>
            </a:extLst>
          </p:cNvPr>
          <p:cNvSpPr>
            <a:spLocks noGrp="1"/>
          </p:cNvSpPr>
          <p:nvPr>
            <p:ph idx="1"/>
          </p:nvPr>
        </p:nvSpPr>
        <p:spPr>
          <a:xfrm>
            <a:off x="334683" y="1779737"/>
            <a:ext cx="5579346" cy="4608363"/>
          </a:xfrm>
        </p:spPr>
        <p:txBody>
          <a:bodyPr/>
          <a:lstStyle/>
          <a:p>
            <a:pPr>
              <a:spcBef>
                <a:spcPts val="0"/>
              </a:spcBef>
              <a:spcAft>
                <a:spcPts val="0"/>
              </a:spcAft>
            </a:pPr>
            <a:r>
              <a:rPr lang="en-GB" dirty="0" err="1"/>
              <a:t>Estados</a:t>
            </a:r>
            <a:r>
              <a:rPr lang="en-GB" dirty="0"/>
              <a:t> Unidos: </a:t>
            </a:r>
            <a:r>
              <a:rPr lang="en-GB" sz="1600" b="0" dirty="0" err="1"/>
              <a:t>Preparación</a:t>
            </a:r>
            <a:r>
              <a:rPr lang="en-GB" sz="1600" b="0" dirty="0"/>
              <a:t> para </a:t>
            </a:r>
            <a:r>
              <a:rPr lang="en-GB" sz="1600" b="0" dirty="0" err="1"/>
              <a:t>emergencias</a:t>
            </a:r>
            <a:r>
              <a:rPr lang="en-GB" sz="1600" b="0" dirty="0"/>
              <a:t> </a:t>
            </a:r>
          </a:p>
          <a:p>
            <a:pPr>
              <a:spcBef>
                <a:spcPts val="0"/>
              </a:spcBef>
              <a:spcAft>
                <a:spcPts val="0"/>
              </a:spcAft>
            </a:pPr>
            <a:endParaRPr lang="en-GB" sz="1600" b="0" dirty="0"/>
          </a:p>
          <a:p>
            <a:pPr lvl="2">
              <a:spcBef>
                <a:spcPts val="0"/>
              </a:spcBef>
              <a:spcAft>
                <a:spcPts val="0"/>
              </a:spcAft>
            </a:pPr>
            <a:r>
              <a:rPr lang="es-ES" dirty="0"/>
              <a:t>Durante el Mes de Preparación Nacional, que se celebra en septiembre, la Administración de Seguridad y Salud Ocupacional del Departamento de Trabajo participó en la campaña de sensibilización sobre la importancia de que los empleadores planifiquen con antelación, se preparen y respondan a los riesgos relacionados con el clima. ​</a:t>
            </a:r>
          </a:p>
          <a:p>
            <a:pPr lvl="2">
              <a:spcBef>
                <a:spcPts val="0"/>
              </a:spcBef>
              <a:spcAft>
                <a:spcPts val="0"/>
              </a:spcAft>
            </a:pPr>
            <a:endParaRPr lang="es-ES" dirty="0"/>
          </a:p>
          <a:p>
            <a:pPr lvl="2">
              <a:spcBef>
                <a:spcPts val="0"/>
              </a:spcBef>
              <a:spcAft>
                <a:spcPts val="0"/>
              </a:spcAft>
            </a:pPr>
            <a:r>
              <a:rPr lang="es-ES" dirty="0"/>
              <a:t>El mensaje de la campaña se centraba en cuatro pasos para mantener a salvo a los trabajadores durante una emergencia: </a:t>
            </a:r>
          </a:p>
          <a:p>
            <a:pPr marL="468000" lvl="2">
              <a:buClr>
                <a:schemeClr val="accent1">
                  <a:lumMod val="60000"/>
                  <a:lumOff val="40000"/>
                </a:schemeClr>
              </a:buClr>
              <a:buFont typeface="+mj-lt"/>
              <a:buAutoNum type="arabicPeriod"/>
            </a:pPr>
            <a:r>
              <a:rPr lang="es-ES" dirty="0"/>
              <a:t>elaborar un plan específico para el lugar de trabajo; ​</a:t>
            </a:r>
          </a:p>
          <a:p>
            <a:pPr marL="468000" lvl="2">
              <a:buClr>
                <a:schemeClr val="accent1">
                  <a:lumMod val="60000"/>
                  <a:lumOff val="40000"/>
                </a:schemeClr>
              </a:buClr>
              <a:buFont typeface="+mj-lt"/>
              <a:buAutoNum type="arabicPeriod"/>
            </a:pPr>
            <a:r>
              <a:rPr lang="es-ES" dirty="0"/>
              <a:t>hacer una lista y revisarla bien; ​</a:t>
            </a:r>
          </a:p>
          <a:p>
            <a:pPr marL="468000" lvl="2">
              <a:buClr>
                <a:schemeClr val="accent1">
                  <a:lumMod val="60000"/>
                  <a:lumOff val="40000"/>
                </a:schemeClr>
              </a:buClr>
              <a:buFont typeface="+mj-lt"/>
              <a:buAutoNum type="arabicPeriod"/>
            </a:pPr>
            <a:r>
              <a:rPr lang="es-ES" dirty="0"/>
              <a:t>capacitar y formar adecuadamente a los empleados, y ​</a:t>
            </a:r>
          </a:p>
          <a:p>
            <a:pPr marL="468000" lvl="2">
              <a:buClr>
                <a:schemeClr val="accent1">
                  <a:lumMod val="60000"/>
                  <a:lumOff val="40000"/>
                </a:schemeClr>
              </a:buClr>
              <a:buFont typeface="+mj-lt"/>
              <a:buAutoNum type="arabicPeriod"/>
            </a:pPr>
            <a:r>
              <a:rPr lang="es-ES" dirty="0"/>
              <a:t>revisar, practicar y perfeccionar el plan. </a:t>
            </a:r>
            <a:endParaRPr lang="en-GB" dirty="0"/>
          </a:p>
        </p:txBody>
      </p:sp>
      <p:sp>
        <p:nvSpPr>
          <p:cNvPr id="4" name="Content Placeholder 3">
            <a:extLst>
              <a:ext uri="{FF2B5EF4-FFF2-40B4-BE49-F238E27FC236}">
                <a16:creationId xmlns:a16="http://schemas.microsoft.com/office/drawing/2014/main" id="{910AD852-6C3D-7868-F912-72B004ED0BDF}"/>
              </a:ext>
            </a:extLst>
          </p:cNvPr>
          <p:cNvSpPr>
            <a:spLocks noGrp="1"/>
          </p:cNvSpPr>
          <p:nvPr>
            <p:ph idx="10"/>
          </p:nvPr>
        </p:nvSpPr>
        <p:spPr>
          <a:xfrm>
            <a:off x="6277970" y="1779737"/>
            <a:ext cx="5579347" cy="4608363"/>
          </a:xfrm>
        </p:spPr>
        <p:txBody>
          <a:bodyPr/>
          <a:lstStyle/>
          <a:p>
            <a:pPr>
              <a:spcBef>
                <a:spcPts val="0"/>
              </a:spcBef>
              <a:spcAft>
                <a:spcPts val="0"/>
              </a:spcAft>
            </a:pPr>
            <a:r>
              <a:rPr lang="en-GB" dirty="0" err="1"/>
              <a:t>Omán</a:t>
            </a:r>
            <a:r>
              <a:rPr lang="en-GB" dirty="0"/>
              <a:t>: </a:t>
            </a:r>
            <a:r>
              <a:rPr lang="en-GB" sz="1600" b="0" dirty="0" err="1"/>
              <a:t>Productos</a:t>
            </a:r>
            <a:r>
              <a:rPr lang="en-GB" sz="1600" b="0" dirty="0"/>
              <a:t> </a:t>
            </a:r>
            <a:r>
              <a:rPr lang="en-GB" sz="1600" b="0" dirty="0" err="1"/>
              <a:t>agroquímicos</a:t>
            </a:r>
            <a:endParaRPr lang="en-GB" sz="1600" b="0" dirty="0"/>
          </a:p>
          <a:p>
            <a:pPr>
              <a:spcBef>
                <a:spcPts val="0"/>
              </a:spcBef>
              <a:spcAft>
                <a:spcPts val="0"/>
              </a:spcAft>
            </a:pPr>
            <a:endParaRPr lang="en-GB" sz="1600" b="0" dirty="0"/>
          </a:p>
          <a:p>
            <a:pPr lvl="2">
              <a:spcBef>
                <a:spcPts val="0"/>
              </a:spcBef>
              <a:spcAft>
                <a:spcPts val="0"/>
              </a:spcAft>
            </a:pPr>
            <a:r>
              <a:rPr lang="es-ES" dirty="0"/>
              <a:t>La Dirección General de Agricultura y Ganadería de Al </a:t>
            </a:r>
            <a:r>
              <a:rPr lang="es-ES" dirty="0" err="1"/>
              <a:t>Dhahirah</a:t>
            </a:r>
            <a:r>
              <a:rPr lang="es-ES" dirty="0"/>
              <a:t> (Omán) organizó un taller de dos días para agricultores sobre el uso seguro y eficaz de plaguicidas (ALROYA 2020). ​</a:t>
            </a:r>
          </a:p>
          <a:p>
            <a:pPr lvl="2">
              <a:spcBef>
                <a:spcPts val="0"/>
              </a:spcBef>
              <a:spcAft>
                <a:spcPts val="0"/>
              </a:spcAft>
            </a:pPr>
            <a:endParaRPr lang="es-ES" dirty="0"/>
          </a:p>
          <a:p>
            <a:pPr lvl="2">
              <a:spcBef>
                <a:spcPts val="0"/>
              </a:spcBef>
              <a:spcAft>
                <a:spcPts val="0"/>
              </a:spcAft>
            </a:pPr>
            <a:r>
              <a:rPr lang="es-ES" dirty="0"/>
              <a:t>El taller incluyó conferencias sobre los peligros de los pesticidas para la salud de las personas y sesiones de formación práctica para formar a los agricultores en prácticas de trabajo seguras. ​</a:t>
            </a:r>
          </a:p>
          <a:p>
            <a:pPr lvl="2">
              <a:spcBef>
                <a:spcPts val="0"/>
              </a:spcBef>
              <a:spcAft>
                <a:spcPts val="0"/>
              </a:spcAft>
            </a:pPr>
            <a:endParaRPr lang="es-ES" dirty="0"/>
          </a:p>
          <a:p>
            <a:pPr lvl="2">
              <a:spcBef>
                <a:spcPts val="0"/>
              </a:spcBef>
              <a:spcAft>
                <a:spcPts val="0"/>
              </a:spcAft>
            </a:pPr>
            <a:r>
              <a:rPr lang="es-ES" dirty="0"/>
              <a:t>También se formó a los agricultores en técnicas modernas y seguras de agricultura y alternativas a los pesticidas.</a:t>
            </a:r>
            <a:endParaRPr lang="en-GB" dirty="0"/>
          </a:p>
        </p:txBody>
      </p:sp>
    </p:spTree>
    <p:extLst>
      <p:ext uri="{BB962C8B-B14F-4D97-AF65-F5344CB8AC3E}">
        <p14:creationId xmlns:p14="http://schemas.microsoft.com/office/powerpoint/2010/main" val="21323440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B2C2F-068E-CB81-B9EF-9F5F19C7F221}"/>
              </a:ext>
            </a:extLst>
          </p:cNvPr>
          <p:cNvSpPr>
            <a:spLocks noGrp="1"/>
          </p:cNvSpPr>
          <p:nvPr>
            <p:ph type="title"/>
          </p:nvPr>
        </p:nvSpPr>
        <p:spPr/>
        <p:txBody>
          <a:bodyPr/>
          <a:lstStyle/>
          <a:p>
            <a:r>
              <a:rPr lang="en-GB" dirty="0"/>
              <a:t>Awareness Raising campaigns developed by social partners</a:t>
            </a:r>
          </a:p>
        </p:txBody>
      </p:sp>
      <p:sp>
        <p:nvSpPr>
          <p:cNvPr id="3" name="Content Placeholder 2">
            <a:extLst>
              <a:ext uri="{FF2B5EF4-FFF2-40B4-BE49-F238E27FC236}">
                <a16:creationId xmlns:a16="http://schemas.microsoft.com/office/drawing/2014/main" id="{B4BE49B4-B244-8098-9DE2-CB1401B52151}"/>
              </a:ext>
            </a:extLst>
          </p:cNvPr>
          <p:cNvSpPr>
            <a:spLocks noGrp="1"/>
          </p:cNvSpPr>
          <p:nvPr>
            <p:ph idx="1"/>
          </p:nvPr>
        </p:nvSpPr>
        <p:spPr>
          <a:xfrm>
            <a:off x="334683" y="1779737"/>
            <a:ext cx="4428386" cy="4608364"/>
          </a:xfrm>
        </p:spPr>
        <p:txBody>
          <a:bodyPr/>
          <a:lstStyle/>
          <a:p>
            <a:r>
              <a:rPr lang="es-ES" dirty="0"/>
              <a:t>Confederación de la Industria Británica (CBI)​</a:t>
            </a:r>
            <a:endParaRPr lang="en-GB" dirty="0"/>
          </a:p>
          <a:p>
            <a:pPr lvl="2"/>
            <a:endParaRPr lang="en-GB" dirty="0"/>
          </a:p>
          <a:p>
            <a:pPr lvl="2"/>
            <a:r>
              <a:rPr lang="es-ES" dirty="0"/>
              <a:t>La CBI es una organización de empleadores que representa a 170 000 empresas de todos los tamaños y sectores, en todas las regiones del Reino Unido. ​</a:t>
            </a:r>
          </a:p>
          <a:p>
            <a:pPr lvl="2"/>
            <a:endParaRPr lang="es-ES" dirty="0"/>
          </a:p>
          <a:p>
            <a:pPr lvl="2"/>
            <a:r>
              <a:rPr lang="es-ES" dirty="0"/>
              <a:t>Participa en actividades de sensibilización sobre los peligros de la mala calidad del aire en el lugar de trabajo.​</a:t>
            </a:r>
          </a:p>
          <a:p>
            <a:pPr lvl="2"/>
            <a:endParaRPr lang="es-ES" dirty="0"/>
          </a:p>
          <a:p>
            <a:pPr lvl="2"/>
            <a:r>
              <a:rPr lang="es-ES" dirty="0"/>
              <a:t>La organización observó que la mejora de la calidad del aire en el lugar de trabajo podría reportar importantes beneficios para la productividad, en términos de reducción del absentismo por enfermedad, así como de menor presentismo, cuando los trabajadores están presentes en el trabajo a pesar de no encontrarse bien.</a:t>
            </a:r>
            <a:endParaRPr lang="en-GB" dirty="0"/>
          </a:p>
        </p:txBody>
      </p:sp>
      <p:sp>
        <p:nvSpPr>
          <p:cNvPr id="4" name="Content Placeholder 3">
            <a:extLst>
              <a:ext uri="{FF2B5EF4-FFF2-40B4-BE49-F238E27FC236}">
                <a16:creationId xmlns:a16="http://schemas.microsoft.com/office/drawing/2014/main" id="{5E403D66-8210-5454-BBD0-98DB5142ABB0}"/>
              </a:ext>
            </a:extLst>
          </p:cNvPr>
          <p:cNvSpPr>
            <a:spLocks noGrp="1"/>
          </p:cNvSpPr>
          <p:nvPr>
            <p:ph idx="10"/>
          </p:nvPr>
        </p:nvSpPr>
        <p:spPr>
          <a:xfrm>
            <a:off x="5101389" y="1779737"/>
            <a:ext cx="6755928" cy="4608363"/>
          </a:xfrm>
        </p:spPr>
        <p:txBody>
          <a:bodyPr/>
          <a:lstStyle/>
          <a:p>
            <a:r>
              <a:rPr lang="es-ES" dirty="0"/>
              <a:t>Internacional de Trabajadores de la Construcción y la Madera</a:t>
            </a:r>
            <a:r>
              <a:rPr lang="en-GB" dirty="0"/>
              <a:t> (BWI)</a:t>
            </a:r>
          </a:p>
          <a:p>
            <a:pPr lvl="2"/>
            <a:endParaRPr lang="en-GB" dirty="0"/>
          </a:p>
          <a:p>
            <a:pPr lvl="2"/>
            <a:r>
              <a:rPr lang="es-ES" dirty="0"/>
              <a:t>En 2023 la BWI lanzó una nueva campaña denominada «</a:t>
            </a:r>
            <a:r>
              <a:rPr lang="es-ES" dirty="0" err="1"/>
              <a:t>Heat</a:t>
            </a:r>
            <a:r>
              <a:rPr lang="es-ES" dirty="0"/>
              <a:t>-up </a:t>
            </a:r>
            <a:r>
              <a:rPr lang="es-ES" dirty="0" err="1"/>
              <a:t>Workers</a:t>
            </a:r>
            <a:r>
              <a:rPr lang="es-ES" dirty="0"/>
              <a:t>’ </a:t>
            </a:r>
            <a:r>
              <a:rPr lang="es-ES" dirty="0" err="1"/>
              <a:t>Rights</a:t>
            </a:r>
            <a:r>
              <a:rPr lang="es-ES" dirty="0"/>
              <a:t>, </a:t>
            </a:r>
            <a:r>
              <a:rPr lang="es-ES" dirty="0" err="1"/>
              <a:t>Not</a:t>
            </a:r>
            <a:r>
              <a:rPr lang="es-ES" dirty="0"/>
              <a:t> </a:t>
            </a:r>
            <a:r>
              <a:rPr lang="es-ES" dirty="0" err="1"/>
              <a:t>the</a:t>
            </a:r>
            <a:r>
              <a:rPr lang="es-ES" dirty="0"/>
              <a:t> </a:t>
            </a:r>
            <a:r>
              <a:rPr lang="es-ES" dirty="0" err="1"/>
              <a:t>Planet</a:t>
            </a:r>
            <a:r>
              <a:rPr lang="es-ES" dirty="0"/>
              <a:t>». ​</a:t>
            </a:r>
          </a:p>
          <a:p>
            <a:pPr lvl="2"/>
            <a:endParaRPr lang="es-ES" dirty="0"/>
          </a:p>
          <a:p>
            <a:pPr lvl="2"/>
            <a:r>
              <a:rPr lang="es-ES" dirty="0"/>
              <a:t>Con ella se pretendía poner de relieve la importancia de la salud y la seguridad en situaciones de calor extremo y fenómenos meteorológicos extremos, y exigir mejores empleos y condiciones para los trabajadores en tiempos de emergencia climática. ​</a:t>
            </a:r>
          </a:p>
          <a:p>
            <a:pPr lvl="2"/>
            <a:endParaRPr lang="es-ES" dirty="0"/>
          </a:p>
          <a:p>
            <a:pPr lvl="2"/>
            <a:r>
              <a:rPr lang="es-ES" dirty="0"/>
              <a:t>La campaña incluyó la adopción de medidas en el lugar de trabajo en apoyo de los derechos de los trabajadores a la salud y la seguridad, y la colocación de carteles en los lugares de trabajo. Incluyó asimismo el intercambio 					       de mensajes en las redes sociales 				    para sensibilizar y escribir a los 				      ministerios competentes.</a:t>
            </a:r>
            <a:endParaRPr lang="en-GB" dirty="0"/>
          </a:p>
        </p:txBody>
      </p:sp>
      <p:pic>
        <p:nvPicPr>
          <p:cNvPr id="5" name="Picture 1968069747">
            <a:extLst>
              <a:ext uri="{FF2B5EF4-FFF2-40B4-BE49-F238E27FC236}">
                <a16:creationId xmlns:a16="http://schemas.microsoft.com/office/drawing/2014/main" id="{107E5586-B4CE-FC0A-ECB2-698573CDD1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1811" y="5121944"/>
            <a:ext cx="2744562" cy="1198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31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A57B9-611C-53AA-2666-68BC1AEFE483}"/>
              </a:ext>
            </a:extLst>
          </p:cNvPr>
          <p:cNvSpPr>
            <a:spLocks noGrp="1"/>
          </p:cNvSpPr>
          <p:nvPr>
            <p:ph type="title"/>
          </p:nvPr>
        </p:nvSpPr>
        <p:spPr/>
        <p:txBody>
          <a:bodyPr/>
          <a:lstStyle/>
          <a:p>
            <a:r>
              <a:rPr lang="es-ES" dirty="0"/>
              <a:t>Iniciativas de salud pública dirigidas a los trabajadores​</a:t>
            </a:r>
            <a:endParaRPr lang="en-GB" dirty="0"/>
          </a:p>
        </p:txBody>
      </p:sp>
      <p:sp>
        <p:nvSpPr>
          <p:cNvPr id="3" name="Content Placeholder 2">
            <a:extLst>
              <a:ext uri="{FF2B5EF4-FFF2-40B4-BE49-F238E27FC236}">
                <a16:creationId xmlns:a16="http://schemas.microsoft.com/office/drawing/2014/main" id="{CCFA2C80-D1AE-336A-04CC-EBE9468E31F1}"/>
              </a:ext>
            </a:extLst>
          </p:cNvPr>
          <p:cNvSpPr>
            <a:spLocks noGrp="1"/>
          </p:cNvSpPr>
          <p:nvPr>
            <p:ph idx="1"/>
          </p:nvPr>
        </p:nvSpPr>
        <p:spPr>
          <a:xfrm>
            <a:off x="346635" y="1775637"/>
            <a:ext cx="11517719" cy="4608364"/>
          </a:xfrm>
        </p:spPr>
        <p:txBody>
          <a:bodyPr/>
          <a:lstStyle/>
          <a:p>
            <a:pPr lvl="2"/>
            <a:r>
              <a:rPr lang="es-ES" dirty="0"/>
              <a:t>En relación con el cambio climático puede observarse que las preocupaciones por la salud de los trabajadores y del público en general están claramente interconectadas, por lo que puede ser beneficioso integrar las iniciativas de SST en los programas y campañas de salud pública. ​</a:t>
            </a:r>
          </a:p>
          <a:p>
            <a:pPr lvl="2"/>
            <a:r>
              <a:rPr lang="es-ES" dirty="0"/>
              <a:t>En algunos países se han puesto en marcha programas de prevención del cáncer de piel para detectar alteraciones cutáneas en trabajadores de alto riesgo especialmente expuestos a radiaciones ultravioleta solares.​</a:t>
            </a:r>
          </a:p>
          <a:p>
            <a:pPr lvl="2"/>
            <a:r>
              <a:rPr lang="es-ES" dirty="0"/>
              <a:t>En ocasiones, las iniciativas de salud pública destinadas a controlar las enfermedades transmitidas por vectores se han dirigido a las poblaciones de trabajadores en situación de mayor riesgo. </a:t>
            </a:r>
            <a:endParaRPr lang="en-GB" dirty="0"/>
          </a:p>
        </p:txBody>
      </p:sp>
    </p:spTree>
    <p:extLst>
      <p:ext uri="{BB962C8B-B14F-4D97-AF65-F5344CB8AC3E}">
        <p14:creationId xmlns:p14="http://schemas.microsoft.com/office/powerpoint/2010/main" val="42103500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75F6-076C-F41F-626F-005FA981C1C0}"/>
              </a:ext>
            </a:extLst>
          </p:cNvPr>
          <p:cNvSpPr>
            <a:spLocks noGrp="1"/>
          </p:cNvSpPr>
          <p:nvPr>
            <p:ph type="title"/>
          </p:nvPr>
        </p:nvSpPr>
        <p:spPr/>
        <p:txBody>
          <a:bodyPr/>
          <a:lstStyle/>
          <a:p>
            <a:r>
              <a:rPr lang="es-ES" dirty="0">
                <a:latin typeface="Overpass"/>
              </a:rPr>
              <a:t>Ejemplos de iniciativas más amplias​</a:t>
            </a:r>
            <a:endParaRPr lang="en-GB" dirty="0"/>
          </a:p>
        </p:txBody>
      </p:sp>
      <p:sp>
        <p:nvSpPr>
          <p:cNvPr id="3" name="Content Placeholder 2">
            <a:extLst>
              <a:ext uri="{FF2B5EF4-FFF2-40B4-BE49-F238E27FC236}">
                <a16:creationId xmlns:a16="http://schemas.microsoft.com/office/drawing/2014/main" id="{E4A973B7-C433-7E3C-211C-01D0C70348C5}"/>
              </a:ext>
            </a:extLst>
          </p:cNvPr>
          <p:cNvSpPr>
            <a:spLocks noGrp="1"/>
          </p:cNvSpPr>
          <p:nvPr>
            <p:ph idx="1"/>
          </p:nvPr>
        </p:nvSpPr>
        <p:spPr>
          <a:xfrm>
            <a:off x="334683" y="1779737"/>
            <a:ext cx="5055464" cy="4608363"/>
          </a:xfrm>
        </p:spPr>
        <p:txBody>
          <a:bodyPr/>
          <a:lstStyle/>
          <a:p>
            <a:r>
              <a:rPr lang="en-GB" dirty="0" err="1"/>
              <a:t>Singapur</a:t>
            </a:r>
            <a:r>
              <a:rPr lang="en-GB" dirty="0"/>
              <a:t>: </a:t>
            </a:r>
            <a:r>
              <a:rPr lang="es-ES" sz="1600" b="0" dirty="0"/>
              <a:t>Programa de lucha contra el dengue</a:t>
            </a:r>
            <a:endParaRPr lang="en-GB" sz="1600" b="0" dirty="0"/>
          </a:p>
          <a:p>
            <a:pPr lvl="2"/>
            <a:endParaRPr lang="en-GB" dirty="0"/>
          </a:p>
          <a:p>
            <a:pPr lvl="2"/>
            <a:r>
              <a:rPr lang="es-ES" dirty="0"/>
              <a:t>El programa colabora estrechamente con ministerios gubernamentales, así como con ayuntamientos, comunidades, el sector privado e instituciones académicas y de investigación. ​</a:t>
            </a:r>
          </a:p>
          <a:p>
            <a:pPr lvl="2"/>
            <a:endParaRPr lang="es-ES" dirty="0"/>
          </a:p>
          <a:p>
            <a:pPr lvl="2"/>
            <a:r>
              <a:rPr lang="es-ES" dirty="0"/>
              <a:t>Más allá de los mensajes generales a escala nacional, las estrategias de participación comunitaria también se dirigen a grupos de población específicos. ​</a:t>
            </a:r>
          </a:p>
          <a:p>
            <a:pPr lvl="2"/>
            <a:endParaRPr lang="es-ES" dirty="0"/>
          </a:p>
          <a:p>
            <a:pPr lvl="2"/>
            <a:r>
              <a:rPr lang="es-ES" dirty="0"/>
              <a:t>Por ejemplo, el personal doméstico y los trabajadores de la construcción reciben mensajes de cambio de conducta a través de actividades de divulgación y giras en residencias, centros comerciales y otros lugares de reunión. </a:t>
            </a:r>
            <a:endParaRPr lang="en-GB" dirty="0"/>
          </a:p>
        </p:txBody>
      </p:sp>
      <p:sp>
        <p:nvSpPr>
          <p:cNvPr id="4" name="Content Placeholder 3">
            <a:extLst>
              <a:ext uri="{FF2B5EF4-FFF2-40B4-BE49-F238E27FC236}">
                <a16:creationId xmlns:a16="http://schemas.microsoft.com/office/drawing/2014/main" id="{910AD852-6C3D-7868-F912-72B004ED0BDF}"/>
              </a:ext>
            </a:extLst>
          </p:cNvPr>
          <p:cNvSpPr>
            <a:spLocks noGrp="1"/>
          </p:cNvSpPr>
          <p:nvPr>
            <p:ph idx="10"/>
          </p:nvPr>
        </p:nvSpPr>
        <p:spPr>
          <a:xfrm>
            <a:off x="5811254" y="1779737"/>
            <a:ext cx="6046064" cy="4608363"/>
          </a:xfrm>
        </p:spPr>
        <p:txBody>
          <a:bodyPr/>
          <a:lstStyle/>
          <a:p>
            <a:r>
              <a:rPr lang="en-GB" dirty="0"/>
              <a:t>Australia: </a:t>
            </a:r>
            <a:r>
              <a:rPr lang="es-ES" sz="1600" b="0" dirty="0"/>
              <a:t>Programas de prevención del cáncer de piel</a:t>
            </a:r>
            <a:endParaRPr lang="en-GB" sz="1600" b="0" dirty="0"/>
          </a:p>
          <a:p>
            <a:pPr lvl="2"/>
            <a:endParaRPr lang="en-GB" dirty="0"/>
          </a:p>
          <a:p>
            <a:pPr lvl="2"/>
            <a:r>
              <a:rPr lang="es-ES" dirty="0"/>
              <a:t>Existen diferentes iniciativas para reducir la incidencia, morbilidad y mortalidad del cáncer de piel mediante programas específicos de prevención y detección precoz. ​</a:t>
            </a:r>
          </a:p>
          <a:p>
            <a:pPr lvl="2"/>
            <a:endParaRPr lang="es-ES" dirty="0"/>
          </a:p>
          <a:p>
            <a:pPr lvl="2"/>
            <a:r>
              <a:rPr lang="es-ES" dirty="0"/>
              <a:t>El </a:t>
            </a:r>
            <a:r>
              <a:rPr lang="es-ES" dirty="0" err="1"/>
              <a:t>Cancer</a:t>
            </a:r>
            <a:r>
              <a:rPr lang="es-ES" dirty="0"/>
              <a:t> Council Australia recomienda que todos los lugares de trabajo que requieran que sus empleados trabajen al aire libre dispongan de un programa integral de protección solar que incluya la evaluación periódica del riesgo de exposición de los trabajadores a la radiación ultravioleta, la introducción de medidas de protección solar y la capacitación y formación de todo el personal que trabaje al aire libre. ​</a:t>
            </a:r>
          </a:p>
          <a:p>
            <a:pPr lvl="2"/>
            <a:endParaRPr lang="es-ES" dirty="0"/>
          </a:p>
          <a:p>
            <a:pPr lvl="2"/>
            <a:r>
              <a:rPr lang="es-ES" dirty="0"/>
              <a:t>La iniciativa </a:t>
            </a:r>
            <a:r>
              <a:rPr lang="es-ES" dirty="0" err="1"/>
              <a:t>SunSmart</a:t>
            </a:r>
            <a:r>
              <a:rPr lang="es-ES" dirty="0"/>
              <a:t> del estado de Victoria ofrece asesoramiento y formación en seguridad en radiación ultravioleta a trabajadores de distintos sectores, como los de la construcción, la agricultura, la pesca y el transporte. </a:t>
            </a:r>
            <a:endParaRPr lang="en-GB" dirty="0"/>
          </a:p>
        </p:txBody>
      </p:sp>
    </p:spTree>
    <p:extLst>
      <p:ext uri="{BB962C8B-B14F-4D97-AF65-F5344CB8AC3E}">
        <p14:creationId xmlns:p14="http://schemas.microsoft.com/office/powerpoint/2010/main" val="3932564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D0501-CFE0-69E9-89B8-CD4772DFA466}"/>
              </a:ext>
            </a:extLst>
          </p:cNvPr>
          <p:cNvSpPr>
            <a:spLocks noGrp="1"/>
          </p:cNvSpPr>
          <p:nvPr>
            <p:ph type="ctrTitle"/>
          </p:nvPr>
        </p:nvSpPr>
        <p:spPr>
          <a:xfrm>
            <a:off x="350452" y="1670029"/>
            <a:ext cx="5071781" cy="1318388"/>
          </a:xfrm>
        </p:spPr>
        <p:txBody>
          <a:bodyPr/>
          <a:lstStyle/>
          <a:p>
            <a:r>
              <a:rPr lang="es-AR" sz="3200" dirty="0"/>
              <a:t>Principales conclusiones​</a:t>
            </a:r>
          </a:p>
        </p:txBody>
      </p:sp>
      <p:pic>
        <p:nvPicPr>
          <p:cNvPr id="3" name="Picture 2" descr="A collage of images of a farm and a tractor&#10;&#10;Description automatically generated">
            <a:extLst>
              <a:ext uri="{FF2B5EF4-FFF2-40B4-BE49-F238E27FC236}">
                <a16:creationId xmlns:a16="http://schemas.microsoft.com/office/drawing/2014/main" id="{9F637EFE-C6BB-1B7D-DD87-BB1E9C231398}"/>
              </a:ext>
            </a:extLst>
          </p:cNvPr>
          <p:cNvPicPr>
            <a:picLocks noChangeAspect="1"/>
          </p:cNvPicPr>
          <p:nvPr/>
        </p:nvPicPr>
        <p:blipFill rotWithShape="1">
          <a:blip r:embed="rId2">
            <a:extLst>
              <a:ext uri="{28A0092B-C50C-407E-A947-70E740481C1C}">
                <a14:useLocalDpi xmlns:a14="http://schemas.microsoft.com/office/drawing/2010/main" val="0"/>
              </a:ext>
            </a:extLst>
          </a:blip>
          <a:srcRect b="10523"/>
          <a:stretch/>
        </p:blipFill>
        <p:spPr>
          <a:xfrm>
            <a:off x="6769768" y="0"/>
            <a:ext cx="5422232" cy="6858000"/>
          </a:xfrm>
          <a:prstGeom prst="rect">
            <a:avLst/>
          </a:prstGeom>
        </p:spPr>
      </p:pic>
    </p:spTree>
    <p:extLst>
      <p:ext uri="{BB962C8B-B14F-4D97-AF65-F5344CB8AC3E}">
        <p14:creationId xmlns:p14="http://schemas.microsoft.com/office/powerpoint/2010/main" val="9408119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2A2186-AA1B-1C6E-C76F-6A693B952FE7}"/>
              </a:ext>
            </a:extLst>
          </p:cNvPr>
          <p:cNvSpPr>
            <a:spLocks noGrp="1"/>
          </p:cNvSpPr>
          <p:nvPr>
            <p:ph idx="1"/>
          </p:nvPr>
        </p:nvSpPr>
        <p:spPr>
          <a:xfrm>
            <a:off x="346635" y="1263315"/>
            <a:ext cx="11522636" cy="5120685"/>
          </a:xfrm>
        </p:spPr>
        <p:txBody>
          <a:bodyPr/>
          <a:lstStyle/>
          <a:p>
            <a:pPr lvl="2">
              <a:spcBef>
                <a:spcPts val="1200"/>
              </a:spcBef>
              <a:spcAft>
                <a:spcPts val="600"/>
              </a:spcAft>
            </a:pPr>
            <a:r>
              <a:rPr lang="es-ES" sz="1900" dirty="0"/>
              <a:t>El cambio climático plantea importantes retos para la seguridad y la salud de los trabajadores en todo el mundo.​</a:t>
            </a:r>
          </a:p>
          <a:p>
            <a:pPr lvl="2">
              <a:spcBef>
                <a:spcPts val="1200"/>
              </a:spcBef>
              <a:spcAft>
                <a:spcPts val="600"/>
              </a:spcAft>
            </a:pPr>
            <a:r>
              <a:rPr lang="es-ES" sz="1900" dirty="0"/>
              <a:t>Numerosos problemas de salud están relacionados con el cambio climático, como el cáncer, las enfermedades cardiovasculares, las enfermedades respiratorias y los trastornos mentales.​</a:t>
            </a:r>
          </a:p>
          <a:p>
            <a:pPr lvl="2">
              <a:spcBef>
                <a:spcPts val="1200"/>
              </a:spcBef>
              <a:spcAft>
                <a:spcPts val="600"/>
              </a:spcAft>
            </a:pPr>
            <a:r>
              <a:rPr lang="es-ES" sz="1900" dirty="0"/>
              <a:t>La legislación puede requerir una reevaluación de la legislación existente o la promulgación de legislación nueva a medida que evolucionan los riesgos climáticos.​</a:t>
            </a:r>
          </a:p>
          <a:p>
            <a:pPr lvl="2">
              <a:spcBef>
                <a:spcPts val="1200"/>
              </a:spcBef>
              <a:spcAft>
                <a:spcPts val="600"/>
              </a:spcAft>
            </a:pPr>
            <a:r>
              <a:rPr lang="es-ES" sz="1900" dirty="0"/>
              <a:t>Es crucial incorporar la SST a las políticas climáticas e integrar las preocupaciones climáticas en las prácticas de SST.​</a:t>
            </a:r>
          </a:p>
          <a:p>
            <a:pPr lvl="2">
              <a:spcBef>
                <a:spcPts val="1200"/>
              </a:spcBef>
              <a:spcAft>
                <a:spcPts val="600"/>
              </a:spcAft>
            </a:pPr>
            <a:r>
              <a:rPr lang="es-ES" sz="1900" dirty="0"/>
              <a:t>Es necesario reforzar la investigación debido a la escasez de datos disponibles en áreas críticas.​</a:t>
            </a:r>
          </a:p>
          <a:p>
            <a:pPr lvl="2">
              <a:spcBef>
                <a:spcPts val="1200"/>
              </a:spcBef>
              <a:spcAft>
                <a:spcPts val="600"/>
              </a:spcAft>
            </a:pPr>
            <a:r>
              <a:rPr lang="es-ES" sz="1900" dirty="0"/>
              <a:t>La colaboración entre Gobiernos e interlocutores sociales es vital para las políticas de mitigación y adaptación al cambio climático.​</a:t>
            </a:r>
          </a:p>
          <a:p>
            <a:pPr lvl="2">
              <a:spcBef>
                <a:spcPts val="1200"/>
              </a:spcBef>
              <a:spcAft>
                <a:spcPts val="600"/>
              </a:spcAft>
            </a:pPr>
            <a:r>
              <a:rPr lang="es-ES" sz="1900" dirty="0"/>
              <a:t>Las poblaciones de trabajadores vulnerables, como los trabajadores agrícolas y al aire libre en climas cálidos, pueden necesitar medidas de protección adicionales.</a:t>
            </a:r>
            <a:endParaRPr lang="en-GB" sz="1900" dirty="0"/>
          </a:p>
        </p:txBody>
      </p:sp>
    </p:spTree>
    <p:extLst>
      <p:ext uri="{BB962C8B-B14F-4D97-AF65-F5344CB8AC3E}">
        <p14:creationId xmlns:p14="http://schemas.microsoft.com/office/powerpoint/2010/main" val="16659049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B00C4-94AF-72F4-3125-3C4B4FDF1663}"/>
              </a:ext>
            </a:extLst>
          </p:cNvPr>
          <p:cNvSpPr>
            <a:spLocks noGrp="1"/>
          </p:cNvSpPr>
          <p:nvPr>
            <p:ph type="title"/>
          </p:nvPr>
        </p:nvSpPr>
        <p:spPr/>
        <p:txBody>
          <a:bodyPr/>
          <a:lstStyle/>
          <a:p>
            <a:r>
              <a:rPr lang="es-AR" b="0" dirty="0"/>
              <a:t>Otras consideraciones​…</a:t>
            </a:r>
          </a:p>
        </p:txBody>
      </p:sp>
      <p:sp>
        <p:nvSpPr>
          <p:cNvPr id="3" name="Content Placeholder 2">
            <a:extLst>
              <a:ext uri="{FF2B5EF4-FFF2-40B4-BE49-F238E27FC236}">
                <a16:creationId xmlns:a16="http://schemas.microsoft.com/office/drawing/2014/main" id="{C68B0094-CD5B-8E7E-E8A1-F10EEC69E8A6}"/>
              </a:ext>
            </a:extLst>
          </p:cNvPr>
          <p:cNvSpPr>
            <a:spLocks noGrp="1"/>
          </p:cNvSpPr>
          <p:nvPr>
            <p:ph idx="1"/>
          </p:nvPr>
        </p:nvSpPr>
        <p:spPr/>
        <p:txBody>
          <a:bodyPr/>
          <a:lstStyle/>
          <a:p>
            <a:pPr lvl="2">
              <a:spcBef>
                <a:spcPts val="600"/>
              </a:spcBef>
              <a:spcAft>
                <a:spcPts val="600"/>
              </a:spcAft>
            </a:pPr>
            <a:r>
              <a:rPr lang="es-ES" sz="1650" dirty="0"/>
              <a:t>La COP28 cuenta con un Día de la Salud, que destaca la importancia de dar prioridad a la salud de las personas en la lucha contra el cambio climático.​</a:t>
            </a:r>
          </a:p>
          <a:p>
            <a:pPr lvl="2">
              <a:spcBef>
                <a:spcPts val="600"/>
              </a:spcBef>
              <a:spcAft>
                <a:spcPts val="600"/>
              </a:spcAft>
            </a:pPr>
            <a:r>
              <a:rPr lang="es-ES" sz="1650" dirty="0"/>
              <a:t>La atención política prestada al nexo entre clima y salud puede mejorar la defensa de la seguridad y la salud de los trabajadores.​</a:t>
            </a:r>
          </a:p>
          <a:p>
            <a:pPr lvl="2">
              <a:spcBef>
                <a:spcPts val="600"/>
              </a:spcBef>
              <a:spcAft>
                <a:spcPts val="600"/>
              </a:spcAft>
            </a:pPr>
            <a:r>
              <a:rPr lang="es-ES" sz="1650" dirty="0"/>
              <a:t>Toda nueva legislación o política debería aprovechar las sinergias con legislación vigente, como la Convención Marco de las Naciones Unidas sobre el Cambio Climático (CMNUCC) y el Marco Mundial sobre los Productos Químicos (GFC). ​</a:t>
            </a:r>
          </a:p>
          <a:p>
            <a:pPr lvl="2">
              <a:spcBef>
                <a:spcPts val="600"/>
              </a:spcBef>
              <a:spcAft>
                <a:spcPts val="600"/>
              </a:spcAft>
            </a:pPr>
            <a:r>
              <a:rPr lang="es-ES" sz="1650" dirty="0"/>
              <a:t>La coordinación entre los departamentos gubernamentales es esencial para que las políticas de SST sean coherentes.​</a:t>
            </a:r>
          </a:p>
          <a:p>
            <a:pPr lvl="2">
              <a:spcBef>
                <a:spcPts val="600"/>
              </a:spcBef>
              <a:spcAft>
                <a:spcPts val="600"/>
              </a:spcAft>
            </a:pPr>
            <a:r>
              <a:rPr lang="es-ES" sz="1650" dirty="0"/>
              <a:t>Las empresas están desempeñando un papel importante en la reducción de las emisiones en el lugar de trabajo y la mitigación del cambio climático, buscando formas de reducir las emisiones en el lugar de trabajo y aplicando prácticas laborales sostenibles.​</a:t>
            </a:r>
          </a:p>
          <a:p>
            <a:pPr lvl="2">
              <a:spcBef>
                <a:spcPts val="600"/>
              </a:spcBef>
              <a:spcAft>
                <a:spcPts val="600"/>
              </a:spcAft>
            </a:pPr>
            <a:r>
              <a:rPr lang="es-ES" sz="1650" dirty="0"/>
              <a:t>Las industrias y tecnologías verdes ofrecen soluciones de mitigación a largo plazo, pero pueden introducir nuevos riesgos para la SST.​</a:t>
            </a:r>
          </a:p>
          <a:p>
            <a:pPr lvl="2">
              <a:spcBef>
                <a:spcPts val="600"/>
              </a:spcBef>
              <a:spcAft>
                <a:spcPts val="600"/>
              </a:spcAft>
            </a:pPr>
            <a:r>
              <a:rPr lang="es-ES" sz="1650" dirty="0"/>
              <a:t>Los programas de formación son cruciales para capacitar a empleadores y trabajadores sobre los riesgos del cambio climático y las medidas de protección basadas en la evaluación del cambio climático y la Jerarquía de Controles.​</a:t>
            </a:r>
            <a:endParaRPr lang="en-GB" sz="1650" dirty="0"/>
          </a:p>
          <a:p>
            <a:endParaRPr lang="en-GB" dirty="0"/>
          </a:p>
        </p:txBody>
      </p:sp>
    </p:spTree>
    <p:extLst>
      <p:ext uri="{BB962C8B-B14F-4D97-AF65-F5344CB8AC3E}">
        <p14:creationId xmlns:p14="http://schemas.microsoft.com/office/powerpoint/2010/main" val="3768395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FF05D-F8A3-67D9-E044-CCDB4ACFC9D7}"/>
              </a:ext>
            </a:extLst>
          </p:cNvPr>
          <p:cNvSpPr>
            <a:spLocks noGrp="1"/>
          </p:cNvSpPr>
          <p:nvPr>
            <p:ph type="title"/>
          </p:nvPr>
        </p:nvSpPr>
        <p:spPr/>
        <p:txBody>
          <a:bodyPr/>
          <a:lstStyle/>
          <a:p>
            <a:r>
              <a:rPr lang="en-GB" dirty="0" err="1"/>
              <a:t>Bibliografía</a:t>
            </a:r>
            <a:r>
              <a:rPr lang="en-GB" dirty="0"/>
              <a:t>​</a:t>
            </a:r>
          </a:p>
        </p:txBody>
      </p:sp>
      <p:sp>
        <p:nvSpPr>
          <p:cNvPr id="3" name="Content Placeholder 2">
            <a:extLst>
              <a:ext uri="{FF2B5EF4-FFF2-40B4-BE49-F238E27FC236}">
                <a16:creationId xmlns:a16="http://schemas.microsoft.com/office/drawing/2014/main" id="{468B441F-DA2C-CE3B-A37B-5DEAA1EE8662}"/>
              </a:ext>
            </a:extLst>
          </p:cNvPr>
          <p:cNvSpPr>
            <a:spLocks noGrp="1"/>
          </p:cNvSpPr>
          <p:nvPr>
            <p:ph idx="1"/>
          </p:nvPr>
        </p:nvSpPr>
        <p:spPr/>
        <p:txBody>
          <a:bodyPr/>
          <a:lstStyle/>
          <a:p>
            <a:pPr marL="144000" lvl="5" indent="-144000">
              <a:spcBef>
                <a:spcPts val="0"/>
              </a:spcBef>
              <a:spcAft>
                <a:spcPts val="15"/>
              </a:spcAft>
            </a:pPr>
            <a:r>
              <a:rPr lang="en-GB" dirty="0">
                <a:latin typeface="Noto Sans" panose="020B0502040504020204" pitchFamily="34" charset="0"/>
                <a:ea typeface="Noto Sans" panose="020B0502040504020204" pitchFamily="34" charset="0"/>
                <a:cs typeface="Noto Sans" panose="020B0502040504020204" pitchFamily="34" charset="0"/>
              </a:rPr>
              <a:t>ADPHC. 2023. «Safety in Heat». 2023. https://www.adphc.gov.ae/Public Health Programs/Injury Prevention/Safety in Heat.​</a:t>
            </a:r>
          </a:p>
          <a:p>
            <a:pPr marL="144000" lvl="5" indent="-144000">
              <a:spcBef>
                <a:spcPts val="0"/>
              </a:spcBef>
              <a:spcAft>
                <a:spcPts val="15"/>
              </a:spcAft>
            </a:pPr>
            <a:r>
              <a:rPr lang="en-GB" dirty="0">
                <a:latin typeface="Noto Sans" panose="020B0502040504020204" pitchFamily="34" charset="0"/>
                <a:ea typeface="Noto Sans" panose="020B0502040504020204" pitchFamily="34" charset="0"/>
                <a:cs typeface="Noto Sans" panose="020B0502040504020204" pitchFamily="34" charset="0"/>
              </a:rPr>
              <a:t>ALROYA. 2020. ‘</a:t>
            </a:r>
            <a:r>
              <a:rPr lang="ar-AE" dirty="0">
                <a:latin typeface="Noto Sans" panose="020B0502040504020204" pitchFamily="34" charset="0"/>
                <a:ea typeface="Noto Sans" panose="020B0502040504020204" pitchFamily="34" charset="0"/>
              </a:rPr>
              <a:t>ورشة عمل تدريبية حول الإستخدام الآمن للمبيدات في الظاهرة’. جريدة الرؤية العمانية. 9 </a:t>
            </a:r>
            <a:r>
              <a:rPr lang="en-GB" dirty="0">
                <a:latin typeface="Noto Sans" panose="020B0502040504020204" pitchFamily="34" charset="0"/>
                <a:ea typeface="Noto Sans" panose="020B0502040504020204" pitchFamily="34" charset="0"/>
                <a:cs typeface="Noto Sans" panose="020B0502040504020204" pitchFamily="34" charset="0"/>
              </a:rPr>
              <a:t>de </a:t>
            </a:r>
            <a:r>
              <a:rPr lang="en-GB" dirty="0" err="1">
                <a:latin typeface="Noto Sans" panose="020B0502040504020204" pitchFamily="34" charset="0"/>
                <a:ea typeface="Noto Sans" panose="020B0502040504020204" pitchFamily="34" charset="0"/>
                <a:cs typeface="Noto Sans" panose="020B0502040504020204" pitchFamily="34" charset="0"/>
              </a:rPr>
              <a:t>marzo</a:t>
            </a:r>
            <a:r>
              <a:rPr lang="en-GB" dirty="0">
                <a:latin typeface="Noto Sans" panose="020B0502040504020204" pitchFamily="34" charset="0"/>
                <a:ea typeface="Noto Sans" panose="020B0502040504020204" pitchFamily="34" charset="0"/>
                <a:cs typeface="Noto Sans" panose="020B0502040504020204" pitchFamily="34" charset="0"/>
              </a:rPr>
              <a:t> de 2020.​</a:t>
            </a:r>
          </a:p>
          <a:p>
            <a:pPr marL="144000" lvl="5" indent="-144000">
              <a:spcBef>
                <a:spcPts val="0"/>
              </a:spcBef>
              <a:spcAft>
                <a:spcPts val="15"/>
              </a:spcAft>
            </a:pPr>
            <a:r>
              <a:rPr lang="en-GB" dirty="0" err="1">
                <a:latin typeface="Noto Sans" panose="020B0502040504020204" pitchFamily="34" charset="0"/>
                <a:ea typeface="Noto Sans" panose="020B0502040504020204" pitchFamily="34" charset="0"/>
                <a:cs typeface="Noto Sans" panose="020B0502040504020204" pitchFamily="34" charset="0"/>
              </a:rPr>
              <a:t>Boedeker</a:t>
            </a:r>
            <a:r>
              <a:rPr lang="en-GB" dirty="0">
                <a:latin typeface="Noto Sans" panose="020B0502040504020204" pitchFamily="34" charset="0"/>
                <a:ea typeface="Noto Sans" panose="020B0502040504020204" pitchFamily="34" charset="0"/>
                <a:cs typeface="Noto Sans" panose="020B0502040504020204" pitchFamily="34" charset="0"/>
              </a:rPr>
              <a:t>, Wolfgang, </a:t>
            </a:r>
            <a:r>
              <a:rPr lang="en-GB" dirty="0" err="1">
                <a:latin typeface="Noto Sans" panose="020B0502040504020204" pitchFamily="34" charset="0"/>
                <a:ea typeface="Noto Sans" panose="020B0502040504020204" pitchFamily="34" charset="0"/>
                <a:cs typeface="Noto Sans" panose="020B0502040504020204" pitchFamily="34" charset="0"/>
              </a:rPr>
              <a:t>Meriel</a:t>
            </a:r>
            <a:r>
              <a:rPr lang="en-GB" dirty="0">
                <a:latin typeface="Noto Sans" panose="020B0502040504020204" pitchFamily="34" charset="0"/>
                <a:ea typeface="Noto Sans" panose="020B0502040504020204" pitchFamily="34" charset="0"/>
                <a:cs typeface="Noto Sans" panose="020B0502040504020204" pitchFamily="34" charset="0"/>
              </a:rPr>
              <a:t> Watts, Peter </a:t>
            </a:r>
            <a:r>
              <a:rPr lang="en-GB" dirty="0" err="1">
                <a:latin typeface="Noto Sans" panose="020B0502040504020204" pitchFamily="34" charset="0"/>
                <a:ea typeface="Noto Sans" panose="020B0502040504020204" pitchFamily="34" charset="0"/>
                <a:cs typeface="Noto Sans" panose="020B0502040504020204" pitchFamily="34" charset="0"/>
              </a:rPr>
              <a:t>Clausing</a:t>
            </a:r>
            <a:r>
              <a:rPr lang="en-GB" dirty="0">
                <a:latin typeface="Noto Sans" panose="020B0502040504020204" pitchFamily="34" charset="0"/>
                <a:ea typeface="Noto Sans" panose="020B0502040504020204" pitchFamily="34" charset="0"/>
                <a:cs typeface="Noto Sans" panose="020B0502040504020204" pitchFamily="34" charset="0"/>
              </a:rPr>
              <a:t>, y Emily Marquez. 2020. «The Global Distribution of Acute Unintentional Pesticide Poisoning: Estimations Based on a Systematic Review». BMC Public Health 20 (1): 1875. https://doi.org/10.1186/s12889-020-09939-0.​</a:t>
            </a:r>
          </a:p>
          <a:p>
            <a:pPr marL="144000" lvl="5" indent="-144000">
              <a:spcBef>
                <a:spcPts val="0"/>
              </a:spcBef>
              <a:spcAft>
                <a:spcPts val="15"/>
              </a:spcAft>
            </a:pPr>
            <a:r>
              <a:rPr lang="en-GB" dirty="0">
                <a:latin typeface="Noto Sans" panose="020B0502040504020204" pitchFamily="34" charset="0"/>
                <a:ea typeface="Noto Sans" panose="020B0502040504020204" pitchFamily="34" charset="0"/>
                <a:cs typeface="Noto Sans" panose="020B0502040504020204" pitchFamily="34" charset="0"/>
              </a:rPr>
              <a:t>Carvalho, Fernando P. 2017. «Pesticides, Environment, and Food Safety» Food and Energy Security 6 (2): 48–60. https://doi.org/10.1002/fes3.108.​</a:t>
            </a:r>
          </a:p>
          <a:p>
            <a:pPr marL="144000" lvl="5" indent="-144000">
              <a:spcBef>
                <a:spcPts val="0"/>
              </a:spcBef>
              <a:spcAft>
                <a:spcPts val="15"/>
              </a:spcAft>
            </a:pPr>
            <a:r>
              <a:rPr lang="en-GB" dirty="0" err="1">
                <a:latin typeface="Noto Sans" panose="020B0502040504020204" pitchFamily="34" charset="0"/>
                <a:ea typeface="Noto Sans" panose="020B0502040504020204" pitchFamily="34" charset="0"/>
                <a:cs typeface="Noto Sans" panose="020B0502040504020204" pitchFamily="34" charset="0"/>
              </a:rPr>
              <a:t>Delcour</a:t>
            </a:r>
            <a:r>
              <a:rPr lang="en-GB" dirty="0">
                <a:latin typeface="Noto Sans" panose="020B0502040504020204" pitchFamily="34" charset="0"/>
                <a:ea typeface="Noto Sans" panose="020B0502040504020204" pitchFamily="34" charset="0"/>
                <a:cs typeface="Noto Sans" panose="020B0502040504020204" pitchFamily="34" charset="0"/>
              </a:rPr>
              <a:t>, Ilse, Pieter </a:t>
            </a:r>
            <a:r>
              <a:rPr lang="en-GB" dirty="0" err="1">
                <a:latin typeface="Noto Sans" panose="020B0502040504020204" pitchFamily="34" charset="0"/>
                <a:ea typeface="Noto Sans" panose="020B0502040504020204" pitchFamily="34" charset="0"/>
                <a:cs typeface="Noto Sans" panose="020B0502040504020204" pitchFamily="34" charset="0"/>
              </a:rPr>
              <a:t>Spanoghe</a:t>
            </a:r>
            <a:r>
              <a:rPr lang="en-GB" dirty="0">
                <a:latin typeface="Noto Sans" panose="020B0502040504020204" pitchFamily="34" charset="0"/>
                <a:ea typeface="Noto Sans" panose="020B0502040504020204" pitchFamily="34" charset="0"/>
                <a:cs typeface="Noto Sans" panose="020B0502040504020204" pitchFamily="34" charset="0"/>
              </a:rPr>
              <a:t>, y Mieke </a:t>
            </a:r>
            <a:r>
              <a:rPr lang="en-GB" dirty="0" err="1">
                <a:latin typeface="Noto Sans" panose="020B0502040504020204" pitchFamily="34" charset="0"/>
                <a:ea typeface="Noto Sans" panose="020B0502040504020204" pitchFamily="34" charset="0"/>
                <a:cs typeface="Noto Sans" panose="020B0502040504020204" pitchFamily="34" charset="0"/>
              </a:rPr>
              <a:t>Uyttendaele</a:t>
            </a:r>
            <a:r>
              <a:rPr lang="en-GB" dirty="0">
                <a:latin typeface="Noto Sans" panose="020B0502040504020204" pitchFamily="34" charset="0"/>
                <a:ea typeface="Noto Sans" panose="020B0502040504020204" pitchFamily="34" charset="0"/>
                <a:cs typeface="Noto Sans" panose="020B0502040504020204" pitchFamily="34" charset="0"/>
              </a:rPr>
              <a:t>. 2015. «Literature Review: Impact of Climate Change on Pesticide Use». Food Research International, Impacts of climate change on food safety, 68 (</a:t>
            </a:r>
            <a:r>
              <a:rPr lang="en-GB" dirty="0" err="1">
                <a:latin typeface="Noto Sans" panose="020B0502040504020204" pitchFamily="34" charset="0"/>
                <a:ea typeface="Noto Sans" panose="020B0502040504020204" pitchFamily="34" charset="0"/>
                <a:cs typeface="Noto Sans" panose="020B0502040504020204" pitchFamily="34" charset="0"/>
              </a:rPr>
              <a:t>febrero</a:t>
            </a:r>
            <a:r>
              <a:rPr lang="en-GB" dirty="0">
                <a:latin typeface="Noto Sans" panose="020B0502040504020204" pitchFamily="34" charset="0"/>
                <a:ea typeface="Noto Sans" panose="020B0502040504020204" pitchFamily="34" charset="0"/>
                <a:cs typeface="Noto Sans" panose="020B0502040504020204" pitchFamily="34" charset="0"/>
              </a:rPr>
              <a:t>): 7–15.​</a:t>
            </a:r>
          </a:p>
          <a:p>
            <a:pPr marL="144000" lvl="5" indent="-144000">
              <a:spcBef>
                <a:spcPts val="0"/>
              </a:spcBef>
              <a:spcAft>
                <a:spcPts val="15"/>
              </a:spcAft>
            </a:pPr>
            <a:r>
              <a:rPr lang="en-GB" dirty="0">
                <a:latin typeface="Noto Sans" panose="020B0502040504020204" pitchFamily="34" charset="0"/>
                <a:ea typeface="Noto Sans" panose="020B0502040504020204" pitchFamily="34" charset="0"/>
                <a:cs typeface="Noto Sans" panose="020B0502040504020204" pitchFamily="34" charset="0"/>
              </a:rPr>
              <a:t>IPCC. 2021 «Summary for Policymakers». En: «Climate Change 2021: The Physical Science Basis. Contribution of Working Group I to the Sixth Assessment Report of the Intergovernmental Panel on Climate Change». Cambridge University Press.​</a:t>
            </a:r>
          </a:p>
          <a:p>
            <a:pPr marL="144000" lvl="5" indent="-144000">
              <a:spcBef>
                <a:spcPts val="0"/>
              </a:spcBef>
              <a:spcAft>
                <a:spcPts val="15"/>
              </a:spcAft>
            </a:pPr>
            <a:r>
              <a:rPr lang="en-GB" dirty="0">
                <a:latin typeface="Noto Sans" panose="020B0502040504020204" pitchFamily="34" charset="0"/>
                <a:ea typeface="Noto Sans" panose="020B0502040504020204" pitchFamily="34" charset="0"/>
                <a:cs typeface="Noto Sans" panose="020B0502040504020204" pitchFamily="34" charset="0"/>
              </a:rPr>
              <a:t>Kiefer, Max, Julietta Rodríguez-Guzmán, Joanna Watson, Berna van Wendel de Joode, Donna </a:t>
            </a:r>
            <a:r>
              <a:rPr lang="en-GB" dirty="0" err="1">
                <a:latin typeface="Noto Sans" panose="020B0502040504020204" pitchFamily="34" charset="0"/>
                <a:ea typeface="Noto Sans" panose="020B0502040504020204" pitchFamily="34" charset="0"/>
                <a:cs typeface="Noto Sans" panose="020B0502040504020204" pitchFamily="34" charset="0"/>
              </a:rPr>
              <a:t>Mergler</a:t>
            </a:r>
            <a:r>
              <a:rPr lang="en-GB" dirty="0">
                <a:latin typeface="Noto Sans" panose="020B0502040504020204" pitchFamily="34" charset="0"/>
                <a:ea typeface="Noto Sans" panose="020B0502040504020204" pitchFamily="34" charset="0"/>
                <a:cs typeface="Noto Sans" panose="020B0502040504020204" pitchFamily="34" charset="0"/>
              </a:rPr>
              <a:t>, y Agnes Soares da Silva. 2016 «Worker Health and Safety and Climate Change in the Americas: Issues and Research Needs». </a:t>
            </a:r>
            <a:r>
              <a:rPr lang="en-GB" dirty="0" err="1">
                <a:latin typeface="Noto Sans" panose="020B0502040504020204" pitchFamily="34" charset="0"/>
                <a:ea typeface="Noto Sans" panose="020B0502040504020204" pitchFamily="34" charset="0"/>
                <a:cs typeface="Noto Sans" panose="020B0502040504020204" pitchFamily="34" charset="0"/>
              </a:rPr>
              <a:t>Revista</a:t>
            </a:r>
            <a:r>
              <a:rPr lang="en-GB" dirty="0">
                <a:latin typeface="Noto Sans" panose="020B0502040504020204" pitchFamily="34" charset="0"/>
                <a:ea typeface="Noto Sans" panose="020B0502040504020204" pitchFamily="34" charset="0"/>
                <a:cs typeface="Noto Sans" panose="020B0502040504020204" pitchFamily="34" charset="0"/>
              </a:rPr>
              <a:t> </a:t>
            </a:r>
            <a:r>
              <a:rPr lang="en-GB" dirty="0" err="1">
                <a:latin typeface="Noto Sans" panose="020B0502040504020204" pitchFamily="34" charset="0"/>
                <a:ea typeface="Noto Sans" panose="020B0502040504020204" pitchFamily="34" charset="0"/>
                <a:cs typeface="Noto Sans" panose="020B0502040504020204" pitchFamily="34" charset="0"/>
              </a:rPr>
              <a:t>Panamericana</a:t>
            </a:r>
            <a:r>
              <a:rPr lang="en-GB" dirty="0">
                <a:latin typeface="Noto Sans" panose="020B0502040504020204" pitchFamily="34" charset="0"/>
                <a:ea typeface="Noto Sans" panose="020B0502040504020204" pitchFamily="34" charset="0"/>
                <a:cs typeface="Noto Sans" panose="020B0502040504020204" pitchFamily="34" charset="0"/>
              </a:rPr>
              <a:t> de </a:t>
            </a:r>
            <a:r>
              <a:rPr lang="en-GB" dirty="0" err="1">
                <a:latin typeface="Noto Sans" panose="020B0502040504020204" pitchFamily="34" charset="0"/>
                <a:ea typeface="Noto Sans" panose="020B0502040504020204" pitchFamily="34" charset="0"/>
                <a:cs typeface="Noto Sans" panose="020B0502040504020204" pitchFamily="34" charset="0"/>
              </a:rPr>
              <a:t>Salud</a:t>
            </a:r>
            <a:r>
              <a:rPr lang="en-GB" dirty="0">
                <a:latin typeface="Noto Sans" panose="020B0502040504020204" pitchFamily="34" charset="0"/>
                <a:ea typeface="Noto Sans" panose="020B0502040504020204" pitchFamily="34" charset="0"/>
                <a:cs typeface="Noto Sans" panose="020B0502040504020204" pitchFamily="34" charset="0"/>
              </a:rPr>
              <a:t> </a:t>
            </a:r>
            <a:r>
              <a:rPr lang="en-GB" dirty="0" err="1">
                <a:latin typeface="Noto Sans" panose="020B0502040504020204" pitchFamily="34" charset="0"/>
                <a:ea typeface="Noto Sans" panose="020B0502040504020204" pitchFamily="34" charset="0"/>
                <a:cs typeface="Noto Sans" panose="020B0502040504020204" pitchFamily="34" charset="0"/>
              </a:rPr>
              <a:t>Pública</a:t>
            </a:r>
            <a:r>
              <a:rPr lang="en-GB" dirty="0">
                <a:latin typeface="Noto Sans" panose="020B0502040504020204" pitchFamily="34" charset="0"/>
                <a:ea typeface="Noto Sans" panose="020B0502040504020204" pitchFamily="34" charset="0"/>
                <a:cs typeface="Noto Sans" panose="020B0502040504020204" pitchFamily="34" charset="0"/>
              </a:rPr>
              <a:t> (3): 192–97. ​</a:t>
            </a:r>
          </a:p>
          <a:p>
            <a:pPr marL="144000" lvl="5" indent="-144000">
              <a:spcBef>
                <a:spcPts val="0"/>
              </a:spcBef>
              <a:spcAft>
                <a:spcPts val="15"/>
              </a:spcAft>
            </a:pPr>
            <a:r>
              <a:rPr lang="en-GB" dirty="0">
                <a:latin typeface="Noto Sans" panose="020B0502040504020204" pitchFamily="34" charset="0"/>
                <a:ea typeface="Noto Sans" panose="020B0502040504020204" pitchFamily="34" charset="0"/>
                <a:cs typeface="Noto Sans" panose="020B0502040504020204" pitchFamily="34" charset="0"/>
              </a:rPr>
              <a:t>OCDE. 2016. «The Economic Consequences of Outdoor Air Pollution».​</a:t>
            </a:r>
          </a:p>
          <a:p>
            <a:pPr marL="144000" lvl="5" indent="-144000">
              <a:spcBef>
                <a:spcPts val="0"/>
              </a:spcBef>
              <a:spcAft>
                <a:spcPts val="15"/>
              </a:spcAft>
            </a:pPr>
            <a:r>
              <a:rPr lang="en-GB" dirty="0">
                <a:latin typeface="Noto Sans" panose="020B0502040504020204" pitchFamily="34" charset="0"/>
                <a:ea typeface="Noto Sans" panose="020B0502040504020204" pitchFamily="34" charset="0"/>
                <a:cs typeface="Noto Sans" panose="020B0502040504020204" pitchFamily="34" charset="0"/>
              </a:rPr>
              <a:t>OIT. 2019 «</a:t>
            </a:r>
            <a:r>
              <a:rPr lang="en-GB" dirty="0" err="1">
                <a:latin typeface="Noto Sans" panose="020B0502040504020204" pitchFamily="34" charset="0"/>
                <a:ea typeface="Noto Sans" panose="020B0502040504020204" pitchFamily="34" charset="0"/>
                <a:cs typeface="Noto Sans" panose="020B0502040504020204" pitchFamily="34" charset="0"/>
              </a:rPr>
              <a:t>Trabajar</a:t>
            </a:r>
            <a:r>
              <a:rPr lang="en-GB" dirty="0">
                <a:latin typeface="Noto Sans" panose="020B0502040504020204" pitchFamily="34" charset="0"/>
                <a:ea typeface="Noto Sans" panose="020B0502040504020204" pitchFamily="34" charset="0"/>
                <a:cs typeface="Noto Sans" panose="020B0502040504020204" pitchFamily="34" charset="0"/>
              </a:rPr>
              <a:t> </a:t>
            </a:r>
            <a:r>
              <a:rPr lang="en-GB" dirty="0" err="1">
                <a:latin typeface="Noto Sans" panose="020B0502040504020204" pitchFamily="34" charset="0"/>
                <a:ea typeface="Noto Sans" panose="020B0502040504020204" pitchFamily="34" charset="0"/>
                <a:cs typeface="Noto Sans" panose="020B0502040504020204" pitchFamily="34" charset="0"/>
              </a:rPr>
              <a:t>en</a:t>
            </a:r>
            <a:r>
              <a:rPr lang="en-GB" dirty="0">
                <a:latin typeface="Noto Sans" panose="020B0502040504020204" pitchFamily="34" charset="0"/>
                <a:ea typeface="Noto Sans" panose="020B0502040504020204" pitchFamily="34" charset="0"/>
                <a:cs typeface="Noto Sans" panose="020B0502040504020204" pitchFamily="34" charset="0"/>
              </a:rPr>
              <a:t> un </a:t>
            </a:r>
            <a:r>
              <a:rPr lang="en-GB" dirty="0" err="1">
                <a:latin typeface="Noto Sans" panose="020B0502040504020204" pitchFamily="34" charset="0"/>
                <a:ea typeface="Noto Sans" panose="020B0502040504020204" pitchFamily="34" charset="0"/>
                <a:cs typeface="Noto Sans" panose="020B0502040504020204" pitchFamily="34" charset="0"/>
              </a:rPr>
              <a:t>planeta</a:t>
            </a:r>
            <a:r>
              <a:rPr lang="en-GB" dirty="0">
                <a:latin typeface="Noto Sans" panose="020B0502040504020204" pitchFamily="34" charset="0"/>
                <a:ea typeface="Noto Sans" panose="020B0502040504020204" pitchFamily="34" charset="0"/>
                <a:cs typeface="Noto Sans" panose="020B0502040504020204" pitchFamily="34" charset="0"/>
              </a:rPr>
              <a:t> </a:t>
            </a:r>
            <a:r>
              <a:rPr lang="en-GB" dirty="0" err="1">
                <a:latin typeface="Noto Sans" panose="020B0502040504020204" pitchFamily="34" charset="0"/>
                <a:ea typeface="Noto Sans" panose="020B0502040504020204" pitchFamily="34" charset="0"/>
                <a:cs typeface="Noto Sans" panose="020B0502040504020204" pitchFamily="34" charset="0"/>
              </a:rPr>
              <a:t>más</a:t>
            </a:r>
            <a:r>
              <a:rPr lang="en-GB" dirty="0">
                <a:latin typeface="Noto Sans" panose="020B0502040504020204" pitchFamily="34" charset="0"/>
                <a:ea typeface="Noto Sans" panose="020B0502040504020204" pitchFamily="34" charset="0"/>
                <a:cs typeface="Noto Sans" panose="020B0502040504020204" pitchFamily="34" charset="0"/>
              </a:rPr>
              <a:t> caliente: El </a:t>
            </a:r>
            <a:r>
              <a:rPr lang="en-GB" dirty="0" err="1">
                <a:latin typeface="Noto Sans" panose="020B0502040504020204" pitchFamily="34" charset="0"/>
                <a:ea typeface="Noto Sans" panose="020B0502040504020204" pitchFamily="34" charset="0"/>
                <a:cs typeface="Noto Sans" panose="020B0502040504020204" pitchFamily="34" charset="0"/>
              </a:rPr>
              <a:t>impacto</a:t>
            </a:r>
            <a:r>
              <a:rPr lang="en-GB" dirty="0">
                <a:latin typeface="Noto Sans" panose="020B0502040504020204" pitchFamily="34" charset="0"/>
                <a:ea typeface="Noto Sans" panose="020B0502040504020204" pitchFamily="34" charset="0"/>
                <a:cs typeface="Noto Sans" panose="020B0502040504020204" pitchFamily="34" charset="0"/>
              </a:rPr>
              <a:t> del </a:t>
            </a:r>
            <a:r>
              <a:rPr lang="en-GB" dirty="0" err="1">
                <a:latin typeface="Noto Sans" panose="020B0502040504020204" pitchFamily="34" charset="0"/>
                <a:ea typeface="Noto Sans" panose="020B0502040504020204" pitchFamily="34" charset="0"/>
                <a:cs typeface="Noto Sans" panose="020B0502040504020204" pitchFamily="34" charset="0"/>
              </a:rPr>
              <a:t>estrés</a:t>
            </a:r>
            <a:r>
              <a:rPr lang="en-GB" dirty="0">
                <a:latin typeface="Noto Sans" panose="020B0502040504020204" pitchFamily="34" charset="0"/>
                <a:ea typeface="Noto Sans" panose="020B0502040504020204" pitchFamily="34" charset="0"/>
                <a:cs typeface="Noto Sans" panose="020B0502040504020204" pitchFamily="34" charset="0"/>
              </a:rPr>
              <a:t> </a:t>
            </a:r>
            <a:r>
              <a:rPr lang="en-GB" dirty="0" err="1">
                <a:latin typeface="Noto Sans" panose="020B0502040504020204" pitchFamily="34" charset="0"/>
                <a:ea typeface="Noto Sans" panose="020B0502040504020204" pitchFamily="34" charset="0"/>
                <a:cs typeface="Noto Sans" panose="020B0502040504020204" pitchFamily="34" charset="0"/>
              </a:rPr>
              <a:t>térmico</a:t>
            </a:r>
            <a:r>
              <a:rPr lang="en-GB" dirty="0">
                <a:latin typeface="Noto Sans" panose="020B0502040504020204" pitchFamily="34" charset="0"/>
                <a:ea typeface="Noto Sans" panose="020B0502040504020204" pitchFamily="34" charset="0"/>
                <a:cs typeface="Noto Sans" panose="020B0502040504020204" pitchFamily="34" charset="0"/>
              </a:rPr>
              <a:t> </a:t>
            </a:r>
            <a:r>
              <a:rPr lang="en-GB" dirty="0" err="1">
                <a:latin typeface="Noto Sans" panose="020B0502040504020204" pitchFamily="34" charset="0"/>
                <a:ea typeface="Noto Sans" panose="020B0502040504020204" pitchFamily="34" charset="0"/>
                <a:cs typeface="Noto Sans" panose="020B0502040504020204" pitchFamily="34" charset="0"/>
              </a:rPr>
              <a:t>en</a:t>
            </a:r>
            <a:r>
              <a:rPr lang="en-GB" dirty="0">
                <a:latin typeface="Noto Sans" panose="020B0502040504020204" pitchFamily="34" charset="0"/>
                <a:ea typeface="Noto Sans" panose="020B0502040504020204" pitchFamily="34" charset="0"/>
                <a:cs typeface="Noto Sans" panose="020B0502040504020204" pitchFamily="34" charset="0"/>
              </a:rPr>
              <a:t> la </a:t>
            </a:r>
            <a:r>
              <a:rPr lang="en-GB" dirty="0" err="1">
                <a:latin typeface="Noto Sans" panose="020B0502040504020204" pitchFamily="34" charset="0"/>
                <a:ea typeface="Noto Sans" panose="020B0502040504020204" pitchFamily="34" charset="0"/>
                <a:cs typeface="Noto Sans" panose="020B0502040504020204" pitchFamily="34" charset="0"/>
              </a:rPr>
              <a:t>productividad</a:t>
            </a:r>
            <a:r>
              <a:rPr lang="en-GB" dirty="0">
                <a:latin typeface="Noto Sans" panose="020B0502040504020204" pitchFamily="34" charset="0"/>
                <a:ea typeface="Noto Sans" panose="020B0502040504020204" pitchFamily="34" charset="0"/>
                <a:cs typeface="Noto Sans" panose="020B0502040504020204" pitchFamily="34" charset="0"/>
              </a:rPr>
              <a:t> </a:t>
            </a:r>
            <a:r>
              <a:rPr lang="en-GB" dirty="0" err="1">
                <a:latin typeface="Noto Sans" panose="020B0502040504020204" pitchFamily="34" charset="0"/>
                <a:ea typeface="Noto Sans" panose="020B0502040504020204" pitchFamily="34" charset="0"/>
                <a:cs typeface="Noto Sans" panose="020B0502040504020204" pitchFamily="34" charset="0"/>
              </a:rPr>
              <a:t>laboral</a:t>
            </a:r>
            <a:r>
              <a:rPr lang="en-GB" dirty="0">
                <a:latin typeface="Noto Sans" panose="020B0502040504020204" pitchFamily="34" charset="0"/>
                <a:ea typeface="Noto Sans" panose="020B0502040504020204" pitchFamily="34" charset="0"/>
                <a:cs typeface="Noto Sans" panose="020B0502040504020204" pitchFamily="34" charset="0"/>
              </a:rPr>
              <a:t> y </a:t>
            </a:r>
            <a:r>
              <a:rPr lang="en-GB" dirty="0" err="1">
                <a:latin typeface="Noto Sans" panose="020B0502040504020204" pitchFamily="34" charset="0"/>
                <a:ea typeface="Noto Sans" panose="020B0502040504020204" pitchFamily="34" charset="0"/>
                <a:cs typeface="Noto Sans" panose="020B0502040504020204" pitchFamily="34" charset="0"/>
              </a:rPr>
              <a:t>el</a:t>
            </a:r>
            <a:r>
              <a:rPr lang="en-GB" dirty="0">
                <a:latin typeface="Noto Sans" panose="020B0502040504020204" pitchFamily="34" charset="0"/>
                <a:ea typeface="Noto Sans" panose="020B0502040504020204" pitchFamily="34" charset="0"/>
                <a:cs typeface="Noto Sans" panose="020B0502040504020204" pitchFamily="34" charset="0"/>
              </a:rPr>
              <a:t> </a:t>
            </a:r>
            <a:r>
              <a:rPr lang="en-GB" dirty="0" err="1">
                <a:latin typeface="Noto Sans" panose="020B0502040504020204" pitchFamily="34" charset="0"/>
                <a:ea typeface="Noto Sans" panose="020B0502040504020204" pitchFamily="34" charset="0"/>
                <a:cs typeface="Noto Sans" panose="020B0502040504020204" pitchFamily="34" charset="0"/>
              </a:rPr>
              <a:t>trabajo</a:t>
            </a:r>
            <a:r>
              <a:rPr lang="en-GB" dirty="0">
                <a:latin typeface="Noto Sans" panose="020B0502040504020204" pitchFamily="34" charset="0"/>
                <a:ea typeface="Noto Sans" panose="020B0502040504020204" pitchFamily="34" charset="0"/>
                <a:cs typeface="Noto Sans" panose="020B0502040504020204" pitchFamily="34" charset="0"/>
              </a:rPr>
              <a:t> </a:t>
            </a:r>
            <a:r>
              <a:rPr lang="en-GB" dirty="0" err="1">
                <a:latin typeface="Noto Sans" panose="020B0502040504020204" pitchFamily="34" charset="0"/>
                <a:ea typeface="Noto Sans" panose="020B0502040504020204" pitchFamily="34" charset="0"/>
                <a:cs typeface="Noto Sans" panose="020B0502040504020204" pitchFamily="34" charset="0"/>
              </a:rPr>
              <a:t>decente</a:t>
            </a:r>
            <a:r>
              <a:rPr lang="en-GB" dirty="0">
                <a:latin typeface="Noto Sans" panose="020B0502040504020204" pitchFamily="34" charset="0"/>
                <a:ea typeface="Noto Sans" panose="020B0502040504020204" pitchFamily="34" charset="0"/>
                <a:cs typeface="Noto Sans" panose="020B0502040504020204" pitchFamily="34" charset="0"/>
              </a:rPr>
              <a:t>».​</a:t>
            </a:r>
          </a:p>
          <a:p>
            <a:pPr marL="144000" lvl="5" indent="-144000">
              <a:spcBef>
                <a:spcPts val="0"/>
              </a:spcBef>
              <a:spcAft>
                <a:spcPts val="15"/>
              </a:spcAft>
            </a:pPr>
            <a:r>
              <a:rPr lang="en-GB" dirty="0">
                <a:latin typeface="Noto Sans" panose="020B0502040504020204" pitchFamily="34" charset="0"/>
                <a:ea typeface="Noto Sans" panose="020B0502040504020204" pitchFamily="34" charset="0"/>
                <a:cs typeface="Noto Sans" panose="020B0502040504020204" pitchFamily="34" charset="0"/>
              </a:rPr>
              <a:t>———. 2021a. «Exposure to Hazardous Chemicals at Work and Resulting Health Impacts: A Global Review». ​</a:t>
            </a:r>
          </a:p>
          <a:p>
            <a:pPr marL="144000" lvl="5" indent="-144000">
              <a:spcBef>
                <a:spcPts val="0"/>
              </a:spcBef>
              <a:spcAft>
                <a:spcPts val="15"/>
              </a:spcAft>
            </a:pPr>
            <a:r>
              <a:rPr lang="en-GB" dirty="0">
                <a:latin typeface="Noto Sans" panose="020B0502040504020204" pitchFamily="34" charset="0"/>
                <a:ea typeface="Noto Sans" panose="020B0502040504020204" pitchFamily="34" charset="0"/>
                <a:cs typeface="Noto Sans" panose="020B0502040504020204" pitchFamily="34" charset="0"/>
              </a:rPr>
              <a:t>———. 2021b. «La </a:t>
            </a:r>
            <a:r>
              <a:rPr lang="en-GB" dirty="0" err="1">
                <a:latin typeface="Noto Sans" panose="020B0502040504020204" pitchFamily="34" charset="0"/>
                <a:ea typeface="Noto Sans" panose="020B0502040504020204" pitchFamily="34" charset="0"/>
                <a:cs typeface="Noto Sans" panose="020B0502040504020204" pitchFamily="34" charset="0"/>
              </a:rPr>
              <a:t>nueva</a:t>
            </a:r>
            <a:r>
              <a:rPr lang="en-GB" dirty="0">
                <a:latin typeface="Noto Sans" panose="020B0502040504020204" pitchFamily="34" charset="0"/>
                <a:ea typeface="Noto Sans" panose="020B0502040504020204" pitchFamily="34" charset="0"/>
                <a:cs typeface="Noto Sans" panose="020B0502040504020204" pitchFamily="34" charset="0"/>
              </a:rPr>
              <a:t> </a:t>
            </a:r>
            <a:r>
              <a:rPr lang="en-GB" dirty="0" err="1">
                <a:latin typeface="Noto Sans" panose="020B0502040504020204" pitchFamily="34" charset="0"/>
                <a:ea typeface="Noto Sans" panose="020B0502040504020204" pitchFamily="34" charset="0"/>
                <a:cs typeface="Noto Sans" panose="020B0502040504020204" pitchFamily="34" charset="0"/>
              </a:rPr>
              <a:t>legislación</a:t>
            </a:r>
            <a:r>
              <a:rPr lang="en-GB" dirty="0">
                <a:latin typeface="Noto Sans" panose="020B0502040504020204" pitchFamily="34" charset="0"/>
                <a:ea typeface="Noto Sans" panose="020B0502040504020204" pitchFamily="34" charset="0"/>
                <a:cs typeface="Noto Sans" panose="020B0502040504020204" pitchFamily="34" charset="0"/>
              </a:rPr>
              <a:t> de Qatar </a:t>
            </a:r>
            <a:r>
              <a:rPr lang="en-GB" dirty="0" err="1">
                <a:latin typeface="Noto Sans" panose="020B0502040504020204" pitchFamily="34" charset="0"/>
                <a:ea typeface="Noto Sans" panose="020B0502040504020204" pitchFamily="34" charset="0"/>
                <a:cs typeface="Noto Sans" panose="020B0502040504020204" pitchFamily="34" charset="0"/>
              </a:rPr>
              <a:t>ofrece</a:t>
            </a:r>
            <a:r>
              <a:rPr lang="en-GB" dirty="0">
                <a:latin typeface="Noto Sans" panose="020B0502040504020204" pitchFamily="34" charset="0"/>
                <a:ea typeface="Noto Sans" panose="020B0502040504020204" pitchFamily="34" charset="0"/>
                <a:cs typeface="Noto Sans" panose="020B0502040504020204" pitchFamily="34" charset="0"/>
              </a:rPr>
              <a:t> mayor </a:t>
            </a:r>
            <a:r>
              <a:rPr lang="en-GB" dirty="0" err="1">
                <a:latin typeface="Noto Sans" panose="020B0502040504020204" pitchFamily="34" charset="0"/>
                <a:ea typeface="Noto Sans" panose="020B0502040504020204" pitchFamily="34" charset="0"/>
                <a:cs typeface="Noto Sans" panose="020B0502040504020204" pitchFamily="34" charset="0"/>
              </a:rPr>
              <a:t>protección</a:t>
            </a:r>
            <a:r>
              <a:rPr lang="en-GB" dirty="0">
                <a:latin typeface="Noto Sans" panose="020B0502040504020204" pitchFamily="34" charset="0"/>
                <a:ea typeface="Noto Sans" panose="020B0502040504020204" pitchFamily="34" charset="0"/>
                <a:cs typeface="Noto Sans" panose="020B0502040504020204" pitchFamily="34" charset="0"/>
              </a:rPr>
              <a:t> a </a:t>
            </a:r>
            <a:r>
              <a:rPr lang="en-GB" dirty="0" err="1">
                <a:latin typeface="Noto Sans" panose="020B0502040504020204" pitchFamily="34" charset="0"/>
                <a:ea typeface="Noto Sans" panose="020B0502040504020204" pitchFamily="34" charset="0"/>
                <a:cs typeface="Noto Sans" panose="020B0502040504020204" pitchFamily="34" charset="0"/>
              </a:rPr>
              <a:t>los</a:t>
            </a:r>
            <a:r>
              <a:rPr lang="en-GB" dirty="0">
                <a:latin typeface="Noto Sans" panose="020B0502040504020204" pitchFamily="34" charset="0"/>
                <a:ea typeface="Noto Sans" panose="020B0502040504020204" pitchFamily="34" charset="0"/>
                <a:cs typeface="Noto Sans" panose="020B0502040504020204" pitchFamily="34" charset="0"/>
              </a:rPr>
              <a:t> </a:t>
            </a:r>
            <a:r>
              <a:rPr lang="en-GB" dirty="0" err="1">
                <a:latin typeface="Noto Sans" panose="020B0502040504020204" pitchFamily="34" charset="0"/>
                <a:ea typeface="Noto Sans" panose="020B0502040504020204" pitchFamily="34" charset="0"/>
                <a:cs typeface="Noto Sans" panose="020B0502040504020204" pitchFamily="34" charset="0"/>
              </a:rPr>
              <a:t>trabajadores</a:t>
            </a:r>
            <a:r>
              <a:rPr lang="en-GB" dirty="0">
                <a:latin typeface="Noto Sans" panose="020B0502040504020204" pitchFamily="34" charset="0"/>
                <a:ea typeface="Noto Sans" panose="020B0502040504020204" pitchFamily="34" charset="0"/>
                <a:cs typeface="Noto Sans" panose="020B0502040504020204" pitchFamily="34" charset="0"/>
              </a:rPr>
              <a:t> contra </a:t>
            </a:r>
            <a:r>
              <a:rPr lang="en-GB" dirty="0" err="1">
                <a:latin typeface="Noto Sans" panose="020B0502040504020204" pitchFamily="34" charset="0"/>
                <a:ea typeface="Noto Sans" panose="020B0502040504020204" pitchFamily="34" charset="0"/>
                <a:cs typeface="Noto Sans" panose="020B0502040504020204" pitchFamily="34" charset="0"/>
              </a:rPr>
              <a:t>el</a:t>
            </a:r>
            <a:r>
              <a:rPr lang="en-GB" dirty="0">
                <a:latin typeface="Noto Sans" panose="020B0502040504020204" pitchFamily="34" charset="0"/>
                <a:ea typeface="Noto Sans" panose="020B0502040504020204" pitchFamily="34" charset="0"/>
                <a:cs typeface="Noto Sans" panose="020B0502040504020204" pitchFamily="34" charset="0"/>
              </a:rPr>
              <a:t> </a:t>
            </a:r>
            <a:r>
              <a:rPr lang="en-GB" dirty="0" err="1">
                <a:latin typeface="Noto Sans" panose="020B0502040504020204" pitchFamily="34" charset="0"/>
                <a:ea typeface="Noto Sans" panose="020B0502040504020204" pitchFamily="34" charset="0"/>
                <a:cs typeface="Noto Sans" panose="020B0502040504020204" pitchFamily="34" charset="0"/>
              </a:rPr>
              <a:t>estrés</a:t>
            </a:r>
            <a:r>
              <a:rPr lang="en-GB" dirty="0">
                <a:latin typeface="Noto Sans" panose="020B0502040504020204" pitchFamily="34" charset="0"/>
                <a:ea typeface="Noto Sans" panose="020B0502040504020204" pitchFamily="34" charset="0"/>
                <a:cs typeface="Noto Sans" panose="020B0502040504020204" pitchFamily="34" charset="0"/>
              </a:rPr>
              <a:t> </a:t>
            </a:r>
            <a:r>
              <a:rPr lang="en-GB" dirty="0" err="1">
                <a:latin typeface="Noto Sans" panose="020B0502040504020204" pitchFamily="34" charset="0"/>
                <a:ea typeface="Noto Sans" panose="020B0502040504020204" pitchFamily="34" charset="0"/>
                <a:cs typeface="Noto Sans" panose="020B0502040504020204" pitchFamily="34" charset="0"/>
              </a:rPr>
              <a:t>térmico</a:t>
            </a:r>
            <a:r>
              <a:rPr lang="en-GB" dirty="0">
                <a:latin typeface="Noto Sans" panose="020B0502040504020204" pitchFamily="34" charset="0"/>
                <a:ea typeface="Noto Sans" panose="020B0502040504020204" pitchFamily="34" charset="0"/>
                <a:cs typeface="Noto Sans" panose="020B0502040504020204" pitchFamily="34" charset="0"/>
              </a:rPr>
              <a:t>». </a:t>
            </a:r>
            <a:r>
              <a:rPr lang="en-GB" dirty="0" err="1">
                <a:latin typeface="Noto Sans" panose="020B0502040504020204" pitchFamily="34" charset="0"/>
                <a:ea typeface="Noto Sans" panose="020B0502040504020204" pitchFamily="34" charset="0"/>
                <a:cs typeface="Noto Sans" panose="020B0502040504020204" pitchFamily="34" charset="0"/>
              </a:rPr>
              <a:t>Noticia</a:t>
            </a:r>
            <a:r>
              <a:rPr lang="en-GB" dirty="0">
                <a:latin typeface="Noto Sans" panose="020B0502040504020204" pitchFamily="34" charset="0"/>
                <a:ea typeface="Noto Sans" panose="020B0502040504020204" pitchFamily="34" charset="0"/>
                <a:cs typeface="Noto Sans" panose="020B0502040504020204" pitchFamily="34" charset="0"/>
              </a:rPr>
              <a:t>: 27 de mayo de 2021. https://www.ilo.org/global/about-the-ilo/newsroom/news/WCMS_795229/lang--es/index.htm.​</a:t>
            </a:r>
          </a:p>
          <a:p>
            <a:pPr marL="144000" lvl="5" indent="-144000">
              <a:spcBef>
                <a:spcPts val="0"/>
              </a:spcBef>
              <a:spcAft>
                <a:spcPts val="15"/>
              </a:spcAft>
            </a:pPr>
            <a:r>
              <a:rPr lang="en-GB" dirty="0">
                <a:latin typeface="Noto Sans" panose="020B0502040504020204" pitchFamily="34" charset="0"/>
                <a:ea typeface="Noto Sans" panose="020B0502040504020204" pitchFamily="34" charset="0"/>
                <a:cs typeface="Noto Sans" panose="020B0502040504020204" pitchFamily="34" charset="0"/>
              </a:rPr>
              <a:t>———. 2023 «Chemicals and Climate Change in the World of Work: Impacts for Occupational Safety and Health - Research Report».​</a:t>
            </a:r>
          </a:p>
          <a:p>
            <a:pPr marL="144000" lvl="5" indent="-144000">
              <a:spcBef>
                <a:spcPts val="0"/>
              </a:spcBef>
              <a:spcAft>
                <a:spcPts val="15"/>
              </a:spcAft>
            </a:pPr>
            <a:r>
              <a:rPr lang="en-GB" dirty="0">
                <a:latin typeface="Noto Sans" panose="020B0502040504020204" pitchFamily="34" charset="0"/>
                <a:ea typeface="Noto Sans" panose="020B0502040504020204" pitchFamily="34" charset="0"/>
                <a:cs typeface="Noto Sans" panose="020B0502040504020204" pitchFamily="34" charset="0"/>
              </a:rPr>
              <a:t>———. 2024 «Exposure to Heat Stress in the Working Environment and Resulting Health Impacts: A Global Research and Policy Review».​</a:t>
            </a:r>
          </a:p>
          <a:p>
            <a:pPr marL="144000" lvl="5" indent="-144000">
              <a:spcBef>
                <a:spcPts val="0"/>
              </a:spcBef>
              <a:spcAft>
                <a:spcPts val="15"/>
              </a:spcAft>
            </a:pPr>
            <a:r>
              <a:rPr lang="en-GB" dirty="0">
                <a:latin typeface="Noto Sans" panose="020B0502040504020204" pitchFamily="34" charset="0"/>
                <a:ea typeface="Noto Sans" panose="020B0502040504020204" pitchFamily="34" charset="0"/>
                <a:cs typeface="Noto Sans" panose="020B0502040504020204" pitchFamily="34" charset="0"/>
              </a:rPr>
              <a:t>OMM. 2021. ATLAS DE LA OMM SOBRE MORTALIDAD Y PÉRDIDAS ECONÓMICAS DEBIDAS A FENÓMENOS METEOROLÓGICOS, CLIMÁTICOS E HIDROLÓGICOS EXTREMOS (1970–2019).​</a:t>
            </a:r>
          </a:p>
          <a:p>
            <a:pPr marL="144000" lvl="5" indent="-144000">
              <a:spcBef>
                <a:spcPts val="0"/>
              </a:spcBef>
              <a:spcAft>
                <a:spcPts val="15"/>
              </a:spcAft>
            </a:pPr>
            <a:r>
              <a:rPr lang="en-GB" dirty="0">
                <a:latin typeface="Noto Sans" panose="020B0502040504020204" pitchFamily="34" charset="0"/>
                <a:ea typeface="Noto Sans" panose="020B0502040504020204" pitchFamily="34" charset="0"/>
                <a:cs typeface="Noto Sans" panose="020B0502040504020204" pitchFamily="34" charset="0"/>
              </a:rPr>
              <a:t>OMS. 2018. «First Global Conference on Air Pollution and Health». 2018. https://www.who.int/news-room/events/detail/2018/10/30/default-calendar/air-pollution-conference.​</a:t>
            </a:r>
          </a:p>
          <a:p>
            <a:pPr marL="144000" lvl="5" indent="-144000">
              <a:spcBef>
                <a:spcPts val="0"/>
              </a:spcBef>
              <a:spcAft>
                <a:spcPts val="15"/>
              </a:spcAft>
            </a:pPr>
            <a:r>
              <a:rPr lang="en-GB" dirty="0">
                <a:latin typeface="Noto Sans" panose="020B0502040504020204" pitchFamily="34" charset="0"/>
                <a:ea typeface="Noto Sans" panose="020B0502040504020204" pitchFamily="34" charset="0"/>
                <a:cs typeface="Noto Sans" panose="020B0502040504020204" pitchFamily="34" charset="0"/>
              </a:rPr>
              <a:t>———. 2019. «Exposure to Highly Hazardous Pesticides: A Major Public Health Concern». 2019. https://www.who.int/publications-detail-redirect/WHO-CED-PHE-EPE-19.4.6.​</a:t>
            </a:r>
          </a:p>
          <a:p>
            <a:pPr marL="144000" lvl="5" indent="-144000">
              <a:spcBef>
                <a:spcPts val="0"/>
              </a:spcBef>
              <a:spcAft>
                <a:spcPts val="15"/>
              </a:spcAft>
            </a:pPr>
            <a:r>
              <a:rPr lang="en-GB" dirty="0">
                <a:latin typeface="Noto Sans" panose="020B0502040504020204" pitchFamily="34" charset="0"/>
                <a:ea typeface="Noto Sans" panose="020B0502040504020204" pitchFamily="34" charset="0"/>
                <a:cs typeface="Noto Sans" panose="020B0502040504020204" pitchFamily="34" charset="0"/>
              </a:rPr>
              <a:t>———. 2020. «</a:t>
            </a:r>
            <a:r>
              <a:rPr lang="en-GB" dirty="0" err="1">
                <a:latin typeface="Noto Sans" panose="020B0502040504020204" pitchFamily="34" charset="0"/>
                <a:ea typeface="Noto Sans" panose="020B0502040504020204" pitchFamily="34" charset="0"/>
                <a:cs typeface="Noto Sans" panose="020B0502040504020204" pitchFamily="34" charset="0"/>
              </a:rPr>
              <a:t>Enfermedades</a:t>
            </a:r>
            <a:r>
              <a:rPr lang="en-GB" dirty="0">
                <a:latin typeface="Noto Sans" panose="020B0502040504020204" pitchFamily="34" charset="0"/>
                <a:ea typeface="Noto Sans" panose="020B0502040504020204" pitchFamily="34" charset="0"/>
                <a:cs typeface="Noto Sans" panose="020B0502040504020204" pitchFamily="34" charset="0"/>
              </a:rPr>
              <a:t> </a:t>
            </a:r>
            <a:r>
              <a:rPr lang="en-GB" dirty="0" err="1">
                <a:latin typeface="Noto Sans" panose="020B0502040504020204" pitchFamily="34" charset="0"/>
                <a:ea typeface="Noto Sans" panose="020B0502040504020204" pitchFamily="34" charset="0"/>
                <a:cs typeface="Noto Sans" panose="020B0502040504020204" pitchFamily="34" charset="0"/>
              </a:rPr>
              <a:t>transmitidas</a:t>
            </a:r>
            <a:r>
              <a:rPr lang="en-GB" dirty="0">
                <a:latin typeface="Noto Sans" panose="020B0502040504020204" pitchFamily="34" charset="0"/>
                <a:ea typeface="Noto Sans" panose="020B0502040504020204" pitchFamily="34" charset="0"/>
                <a:cs typeface="Noto Sans" panose="020B0502040504020204" pitchFamily="34" charset="0"/>
              </a:rPr>
              <a:t> </a:t>
            </a:r>
            <a:r>
              <a:rPr lang="en-GB" dirty="0" err="1">
                <a:latin typeface="Noto Sans" panose="020B0502040504020204" pitchFamily="34" charset="0"/>
                <a:ea typeface="Noto Sans" panose="020B0502040504020204" pitchFamily="34" charset="0"/>
                <a:cs typeface="Noto Sans" panose="020B0502040504020204" pitchFamily="34" charset="0"/>
              </a:rPr>
              <a:t>por</a:t>
            </a:r>
            <a:r>
              <a:rPr lang="en-GB" dirty="0">
                <a:latin typeface="Noto Sans" panose="020B0502040504020204" pitchFamily="34" charset="0"/>
                <a:ea typeface="Noto Sans" panose="020B0502040504020204" pitchFamily="34" charset="0"/>
                <a:cs typeface="Noto Sans" panose="020B0502040504020204" pitchFamily="34" charset="0"/>
              </a:rPr>
              <a:t> </a:t>
            </a:r>
            <a:r>
              <a:rPr lang="en-GB" dirty="0" err="1">
                <a:latin typeface="Noto Sans" panose="020B0502040504020204" pitchFamily="34" charset="0"/>
                <a:ea typeface="Noto Sans" panose="020B0502040504020204" pitchFamily="34" charset="0"/>
                <a:cs typeface="Noto Sans" panose="020B0502040504020204" pitchFamily="34" charset="0"/>
              </a:rPr>
              <a:t>vectores</a:t>
            </a:r>
            <a:r>
              <a:rPr lang="en-GB" dirty="0">
                <a:latin typeface="Noto Sans" panose="020B0502040504020204" pitchFamily="34" charset="0"/>
                <a:ea typeface="Noto Sans" panose="020B0502040504020204" pitchFamily="34" charset="0"/>
                <a:cs typeface="Noto Sans" panose="020B0502040504020204" pitchFamily="34" charset="0"/>
              </a:rPr>
              <a:t>». 2020. https://www.who.int/es/news-room/fact-sheets/detail/vector-borne-diseases.​</a:t>
            </a:r>
          </a:p>
          <a:p>
            <a:pPr marL="144000" lvl="5" indent="-144000">
              <a:spcBef>
                <a:spcPts val="0"/>
              </a:spcBef>
              <a:spcAft>
                <a:spcPts val="15"/>
              </a:spcAft>
            </a:pPr>
            <a:r>
              <a:rPr lang="en-GB" dirty="0" err="1">
                <a:latin typeface="Noto Sans" panose="020B0502040504020204" pitchFamily="34" charset="0"/>
                <a:ea typeface="Noto Sans" panose="020B0502040504020204" pitchFamily="34" charset="0"/>
                <a:cs typeface="Noto Sans" panose="020B0502040504020204" pitchFamily="34" charset="0"/>
              </a:rPr>
              <a:t>Pega</a:t>
            </a:r>
            <a:r>
              <a:rPr lang="en-GB" dirty="0">
                <a:latin typeface="Noto Sans" panose="020B0502040504020204" pitchFamily="34" charset="0"/>
                <a:ea typeface="Noto Sans" panose="020B0502040504020204" pitchFamily="34" charset="0"/>
                <a:cs typeface="Noto Sans" panose="020B0502040504020204" pitchFamily="34" charset="0"/>
              </a:rPr>
              <a:t>, Frank, Natalie C. Momen, Kai N. Streicher, Maria Leon-Roux, </a:t>
            </a:r>
            <a:r>
              <a:rPr lang="en-GB" dirty="0" err="1">
                <a:latin typeface="Noto Sans" panose="020B0502040504020204" pitchFamily="34" charset="0"/>
                <a:ea typeface="Noto Sans" panose="020B0502040504020204" pitchFamily="34" charset="0"/>
                <a:cs typeface="Noto Sans" panose="020B0502040504020204" pitchFamily="34" charset="0"/>
              </a:rPr>
              <a:t>Subas</a:t>
            </a:r>
            <a:r>
              <a:rPr lang="en-GB" dirty="0">
                <a:latin typeface="Noto Sans" panose="020B0502040504020204" pitchFamily="34" charset="0"/>
                <a:ea typeface="Noto Sans" panose="020B0502040504020204" pitchFamily="34" charset="0"/>
                <a:cs typeface="Noto Sans" panose="020B0502040504020204" pitchFamily="34" charset="0"/>
              </a:rPr>
              <a:t> Neupane, Mary K. </a:t>
            </a:r>
            <a:r>
              <a:rPr lang="en-GB" dirty="0" err="1">
                <a:latin typeface="Noto Sans" panose="020B0502040504020204" pitchFamily="34" charset="0"/>
                <a:ea typeface="Noto Sans" panose="020B0502040504020204" pitchFamily="34" charset="0"/>
                <a:cs typeface="Noto Sans" panose="020B0502040504020204" pitchFamily="34" charset="0"/>
              </a:rPr>
              <a:t>Schubauer</a:t>
            </a:r>
            <a:r>
              <a:rPr lang="en-GB" dirty="0">
                <a:latin typeface="Noto Sans" panose="020B0502040504020204" pitchFamily="34" charset="0"/>
                <a:ea typeface="Noto Sans" panose="020B0502040504020204" pitchFamily="34" charset="0"/>
                <a:cs typeface="Noto Sans" panose="020B0502040504020204" pitchFamily="34" charset="0"/>
              </a:rPr>
              <a:t>-Berigan, Joachim </a:t>
            </a:r>
            <a:r>
              <a:rPr lang="en-GB" dirty="0" err="1">
                <a:latin typeface="Noto Sans" panose="020B0502040504020204" pitchFamily="34" charset="0"/>
                <a:ea typeface="Noto Sans" panose="020B0502040504020204" pitchFamily="34" charset="0"/>
                <a:cs typeface="Noto Sans" panose="020B0502040504020204" pitchFamily="34" charset="0"/>
              </a:rPr>
              <a:t>Schüz</a:t>
            </a:r>
            <a:r>
              <a:rPr lang="en-GB" dirty="0">
                <a:latin typeface="Noto Sans" panose="020B0502040504020204" pitchFamily="34" charset="0"/>
                <a:ea typeface="Noto Sans" panose="020B0502040504020204" pitchFamily="34" charset="0"/>
                <a:cs typeface="Noto Sans" panose="020B0502040504020204" pitchFamily="34" charset="0"/>
              </a:rPr>
              <a:t>, et al. 2023. «Global, Regional and National Burdens of Non-Melanoma Skin Cancer Attributable to Occupational Exposure to Solar Ultraviolet Radiation for 183 Countries, 2000–2019: A Systematic Analysis from the WHO/ILO Joint Estimates of the Work-Related Burden of Disease and Injury» Environment International 181 (</a:t>
            </a:r>
            <a:r>
              <a:rPr lang="en-GB" dirty="0" err="1">
                <a:latin typeface="Noto Sans" panose="020B0502040504020204" pitchFamily="34" charset="0"/>
                <a:ea typeface="Noto Sans" panose="020B0502040504020204" pitchFamily="34" charset="0"/>
                <a:cs typeface="Noto Sans" panose="020B0502040504020204" pitchFamily="34" charset="0"/>
              </a:rPr>
              <a:t>noviembre</a:t>
            </a:r>
            <a:r>
              <a:rPr lang="en-GB" dirty="0">
                <a:latin typeface="Noto Sans" panose="020B0502040504020204" pitchFamily="34" charset="0"/>
                <a:ea typeface="Noto Sans" panose="020B0502040504020204" pitchFamily="34" charset="0"/>
                <a:cs typeface="Noto Sans" panose="020B0502040504020204" pitchFamily="34" charset="0"/>
              </a:rPr>
              <a:t>): 108226. ​</a:t>
            </a:r>
          </a:p>
          <a:p>
            <a:pPr marL="144000" lvl="5" indent="-144000">
              <a:spcBef>
                <a:spcPts val="0"/>
              </a:spcBef>
              <a:spcAft>
                <a:spcPts val="15"/>
              </a:spcAft>
            </a:pPr>
            <a:r>
              <a:rPr lang="en-GB" dirty="0" err="1">
                <a:latin typeface="Noto Sans" panose="020B0502040504020204" pitchFamily="34" charset="0"/>
                <a:ea typeface="Noto Sans" panose="020B0502040504020204" pitchFamily="34" charset="0"/>
                <a:cs typeface="Noto Sans" panose="020B0502040504020204" pitchFamily="34" charset="0"/>
              </a:rPr>
              <a:t>Statistica</a:t>
            </a:r>
            <a:r>
              <a:rPr lang="en-GB" dirty="0">
                <a:latin typeface="Noto Sans" panose="020B0502040504020204" pitchFamily="34" charset="0"/>
                <a:ea typeface="Noto Sans" panose="020B0502040504020204" pitchFamily="34" charset="0"/>
                <a:cs typeface="Noto Sans" panose="020B0502040504020204" pitchFamily="34" charset="0"/>
              </a:rPr>
              <a:t>. 2023. «Global Pesticide Consumption 1990-2021». Statista. 2023. https://www.statista.com/statistics/1263077/global-pesticide-agricultural-use/.​</a:t>
            </a:r>
          </a:p>
          <a:p>
            <a:pPr marL="144000" lvl="5" indent="-144000">
              <a:spcBef>
                <a:spcPts val="0"/>
              </a:spcBef>
              <a:spcAft>
                <a:spcPts val="15"/>
              </a:spcAft>
            </a:pPr>
            <a:r>
              <a:rPr lang="en-GB" dirty="0">
                <a:latin typeface="Noto Sans" panose="020B0502040504020204" pitchFamily="34" charset="0"/>
                <a:ea typeface="Noto Sans" panose="020B0502040504020204" pitchFamily="34" charset="0"/>
                <a:cs typeface="Noto Sans" panose="020B0502040504020204" pitchFamily="34" charset="0"/>
              </a:rPr>
              <a:t>Takala, Jukka, Alexis </a:t>
            </a:r>
            <a:r>
              <a:rPr lang="en-GB" dirty="0" err="1">
                <a:latin typeface="Noto Sans" panose="020B0502040504020204" pitchFamily="34" charset="0"/>
                <a:ea typeface="Noto Sans" panose="020B0502040504020204" pitchFamily="34" charset="0"/>
                <a:cs typeface="Noto Sans" panose="020B0502040504020204" pitchFamily="34" charset="0"/>
              </a:rPr>
              <a:t>Descatha</a:t>
            </a:r>
            <a:r>
              <a:rPr lang="en-GB" dirty="0">
                <a:latin typeface="Noto Sans" panose="020B0502040504020204" pitchFamily="34" charset="0"/>
                <a:ea typeface="Noto Sans" panose="020B0502040504020204" pitchFamily="34" charset="0"/>
                <a:cs typeface="Noto Sans" panose="020B0502040504020204" pitchFamily="34" charset="0"/>
              </a:rPr>
              <a:t>, A. </a:t>
            </a:r>
            <a:r>
              <a:rPr lang="en-GB" dirty="0" err="1">
                <a:latin typeface="Noto Sans" panose="020B0502040504020204" pitchFamily="34" charset="0"/>
                <a:ea typeface="Noto Sans" panose="020B0502040504020204" pitchFamily="34" charset="0"/>
                <a:cs typeface="Noto Sans" panose="020B0502040504020204" pitchFamily="34" charset="0"/>
              </a:rPr>
              <a:t>Oppliger</a:t>
            </a:r>
            <a:r>
              <a:rPr lang="en-GB" dirty="0">
                <a:latin typeface="Noto Sans" panose="020B0502040504020204" pitchFamily="34" charset="0"/>
                <a:ea typeface="Noto Sans" panose="020B0502040504020204" pitchFamily="34" charset="0"/>
                <a:cs typeface="Noto Sans" panose="020B0502040504020204" pitchFamily="34" charset="0"/>
              </a:rPr>
              <a:t>, H. Hamzaoui, Catherine Bråkenhielm, y </a:t>
            </a:r>
            <a:r>
              <a:rPr lang="en-GB" dirty="0" err="1">
                <a:latin typeface="Noto Sans" panose="020B0502040504020204" pitchFamily="34" charset="0"/>
                <a:ea typeface="Noto Sans" panose="020B0502040504020204" pitchFamily="34" charset="0"/>
                <a:cs typeface="Noto Sans" panose="020B0502040504020204" pitchFamily="34" charset="0"/>
              </a:rPr>
              <a:t>Subas</a:t>
            </a:r>
            <a:r>
              <a:rPr lang="en-GB" dirty="0">
                <a:latin typeface="Noto Sans" panose="020B0502040504020204" pitchFamily="34" charset="0"/>
                <a:ea typeface="Noto Sans" panose="020B0502040504020204" pitchFamily="34" charset="0"/>
                <a:cs typeface="Noto Sans" panose="020B0502040504020204" pitchFamily="34" charset="0"/>
              </a:rPr>
              <a:t> Neupane. 2023. «Global Estimates on Biological Risks at Work». Safety and Health at Work 14 (4): 390–97. https://doi.org/10.1016/j.shaw.2023.10.005.</a:t>
            </a:r>
          </a:p>
        </p:txBody>
      </p:sp>
    </p:spTree>
    <p:extLst>
      <p:ext uri="{BB962C8B-B14F-4D97-AF65-F5344CB8AC3E}">
        <p14:creationId xmlns:p14="http://schemas.microsoft.com/office/powerpoint/2010/main" val="32339302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56F932-6BC2-B3AB-6316-653CC4287134}"/>
              </a:ext>
            </a:extLst>
          </p:cNvPr>
          <p:cNvSpPr/>
          <p:nvPr/>
        </p:nvSpPr>
        <p:spPr>
          <a:xfrm>
            <a:off x="10293457" y="4274949"/>
            <a:ext cx="1653152" cy="2247254"/>
          </a:xfrm>
          <a:prstGeom prst="rect">
            <a:avLst/>
          </a:prstGeom>
          <a:solidFill>
            <a:srgbClr val="2C1C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14160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35CAA-DEC4-CDDB-BB4F-691F1BF99207}"/>
              </a:ext>
            </a:extLst>
          </p:cNvPr>
          <p:cNvSpPr>
            <a:spLocks noGrp="1"/>
          </p:cNvSpPr>
          <p:nvPr>
            <p:ph type="title"/>
          </p:nvPr>
        </p:nvSpPr>
        <p:spPr/>
        <p:txBody>
          <a:bodyPr/>
          <a:lstStyle/>
          <a:p>
            <a:r>
              <a:rPr lang="es-ES" dirty="0"/>
              <a:t>Efectos del cambio climático en el mundo del trabajo​</a:t>
            </a:r>
            <a:endParaRPr lang="en-GB" dirty="0"/>
          </a:p>
        </p:txBody>
      </p:sp>
      <p:sp>
        <p:nvSpPr>
          <p:cNvPr id="3" name="Content Placeholder 2">
            <a:extLst>
              <a:ext uri="{FF2B5EF4-FFF2-40B4-BE49-F238E27FC236}">
                <a16:creationId xmlns:a16="http://schemas.microsoft.com/office/drawing/2014/main" id="{F24D7A0E-0A93-05A5-74DA-1B01833507EE}"/>
              </a:ext>
            </a:extLst>
          </p:cNvPr>
          <p:cNvSpPr>
            <a:spLocks noGrp="1"/>
          </p:cNvSpPr>
          <p:nvPr>
            <p:ph idx="1"/>
          </p:nvPr>
        </p:nvSpPr>
        <p:spPr/>
        <p:txBody>
          <a:bodyPr/>
          <a:lstStyle/>
          <a:p>
            <a:pPr lvl="2">
              <a:spcBef>
                <a:spcPts val="600"/>
              </a:spcBef>
              <a:spcAft>
                <a:spcPts val="1200"/>
              </a:spcAft>
            </a:pPr>
            <a:r>
              <a:rPr lang="es-ES" dirty="0"/>
              <a:t>Los efectos del cambio climático sobre la SST se distribuyen de forma desigual entre regiones y sectores.​</a:t>
            </a:r>
          </a:p>
          <a:p>
            <a:pPr lvl="2">
              <a:spcBef>
                <a:spcPts val="1200"/>
              </a:spcBef>
              <a:spcAft>
                <a:spcPts val="1200"/>
              </a:spcAft>
            </a:pPr>
            <a:r>
              <a:rPr lang="es-ES" dirty="0"/>
              <a:t>Trabajadores especialmente expuestos:</a:t>
            </a:r>
          </a:p>
          <a:p>
            <a:pPr marL="540000" lvl="3" indent="-180000">
              <a:spcBef>
                <a:spcPts val="600"/>
              </a:spcBef>
              <a:spcAft>
                <a:spcPts val="600"/>
              </a:spcAft>
              <a:buClr>
                <a:schemeClr val="accent1"/>
              </a:buClr>
              <a:buSzPct val="120000"/>
              <a:buFont typeface="Noto Sans" panose="020B0502040504020204" pitchFamily="34" charset="0"/>
              <a:buChar char="‣"/>
            </a:pPr>
            <a:r>
              <a:rPr lang="es-ES" sz="1700" b="0" dirty="0">
                <a:solidFill>
                  <a:schemeClr val="tx1"/>
                </a:solidFill>
              </a:rPr>
              <a:t>trabajadores al aire libre en sectores físicamente exigentes, como la agricultura, la construcción y el transporte; ​</a:t>
            </a:r>
          </a:p>
          <a:p>
            <a:pPr marL="540000" lvl="3" indent="-180000">
              <a:spcBef>
                <a:spcPts val="600"/>
              </a:spcBef>
              <a:spcAft>
                <a:spcPts val="600"/>
              </a:spcAft>
              <a:buClr>
                <a:schemeClr val="accent1"/>
              </a:buClr>
              <a:buSzPct val="120000"/>
              <a:buFont typeface="Noto Sans" panose="020B0502040504020204" pitchFamily="34" charset="0"/>
              <a:buChar char="‣"/>
            </a:pPr>
            <a:r>
              <a:rPr lang="es-ES" sz="1700" b="0" dirty="0">
                <a:solidFill>
                  <a:schemeClr val="tx1"/>
                </a:solidFill>
              </a:rPr>
              <a:t>trabajadores de interior en ambientes calurosos y mal ventilados; ​</a:t>
            </a:r>
          </a:p>
          <a:p>
            <a:pPr marL="540000" lvl="3" indent="-180000">
              <a:spcBef>
                <a:spcPts val="600"/>
              </a:spcBef>
              <a:spcAft>
                <a:spcPts val="600"/>
              </a:spcAft>
              <a:buClr>
                <a:schemeClr val="accent1"/>
              </a:buClr>
              <a:buSzPct val="120000"/>
              <a:buFont typeface="Noto Sans" panose="020B0502040504020204" pitchFamily="34" charset="0"/>
              <a:buChar char="‣"/>
            </a:pPr>
            <a:r>
              <a:rPr lang="es-ES" sz="1700" b="0" dirty="0">
                <a:solidFill>
                  <a:schemeClr val="tx1"/>
                </a:solidFill>
              </a:rPr>
              <a:t>trabajadores de los servicios de urgencias, del sector de la salud y de otros servicios públicos;​</a:t>
            </a:r>
          </a:p>
          <a:p>
            <a:pPr marL="540000" lvl="3" indent="-180000">
              <a:spcBef>
                <a:spcPts val="600"/>
              </a:spcBef>
              <a:spcAft>
                <a:spcPts val="600"/>
              </a:spcAft>
              <a:buClr>
                <a:schemeClr val="accent1"/>
              </a:buClr>
              <a:buSzPct val="120000"/>
              <a:buFont typeface="Noto Sans" panose="020B0502040504020204" pitchFamily="34" charset="0"/>
              <a:buChar char="‣"/>
            </a:pPr>
            <a:r>
              <a:rPr lang="es-ES" sz="1700" b="0" dirty="0">
                <a:solidFill>
                  <a:schemeClr val="tx1"/>
                </a:solidFill>
              </a:rPr>
              <a:t>mujeres embarazadas, niños, adultos mayores y personas con discapacidad, y​</a:t>
            </a:r>
          </a:p>
          <a:p>
            <a:pPr marL="540000" lvl="3" indent="-180000">
              <a:spcBef>
                <a:spcPts val="600"/>
              </a:spcBef>
              <a:spcAft>
                <a:spcPts val="600"/>
              </a:spcAft>
              <a:buClr>
                <a:schemeClr val="accent1"/>
              </a:buClr>
              <a:buSzPct val="120000"/>
              <a:buFont typeface="Noto Sans" panose="020B0502040504020204" pitchFamily="34" charset="0"/>
              <a:buChar char="‣"/>
            </a:pPr>
            <a:r>
              <a:rPr lang="es-ES" sz="1700" b="0" dirty="0">
                <a:solidFill>
                  <a:schemeClr val="tx1"/>
                </a:solidFill>
              </a:rPr>
              <a:t>trabajadores de la economía informal, migrantes y trabajadores de microempresas y de pequeñas empresas. </a:t>
            </a:r>
            <a:endParaRPr lang="es-ES" sz="1800" b="0" i="0" u="none" strike="noStrike" dirty="0">
              <a:solidFill>
                <a:srgbClr val="230050"/>
              </a:solidFill>
              <a:effectLst/>
              <a:latin typeface="Noto Sans" panose="020B0502040504020204" pitchFamily="34" charset="0"/>
            </a:endParaRPr>
          </a:p>
          <a:p>
            <a:pPr lvl="2">
              <a:spcBef>
                <a:spcPts val="1200"/>
              </a:spcBef>
              <a:spcAft>
                <a:spcPts val="1200"/>
              </a:spcAft>
            </a:pPr>
            <a:r>
              <a:rPr lang="es-ES" sz="1800" b="0" i="0" u="none" strike="noStrike" dirty="0">
                <a:solidFill>
                  <a:srgbClr val="230050"/>
                </a:solidFill>
                <a:effectLst/>
                <a:latin typeface="Noto Sans" panose="020B0502040504020204" pitchFamily="34" charset="0"/>
              </a:rPr>
              <a:t>Repercusiones financieras debido a la pérdida de productividad, interrupciones de la actividad económica y daños a las infraestructuras.</a:t>
            </a:r>
            <a:endParaRPr lang="es-ES" sz="1900" b="0" dirty="0">
              <a:solidFill>
                <a:schemeClr val="tx1"/>
              </a:solidFill>
            </a:endParaRPr>
          </a:p>
        </p:txBody>
      </p:sp>
    </p:spTree>
    <p:extLst>
      <p:ext uri="{BB962C8B-B14F-4D97-AF65-F5344CB8AC3E}">
        <p14:creationId xmlns:p14="http://schemas.microsoft.com/office/powerpoint/2010/main" val="171907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40B33-8294-A49D-7DE3-31F30DB96C7E}"/>
              </a:ext>
            </a:extLst>
          </p:cNvPr>
          <p:cNvSpPr>
            <a:spLocks noGrp="1"/>
          </p:cNvSpPr>
          <p:nvPr>
            <p:ph type="ctrTitle"/>
          </p:nvPr>
        </p:nvSpPr>
        <p:spPr>
          <a:xfrm>
            <a:off x="366493" y="1642220"/>
            <a:ext cx="5729507" cy="1318388"/>
          </a:xfrm>
        </p:spPr>
        <p:txBody>
          <a:bodyPr/>
          <a:lstStyle/>
          <a:p>
            <a:r>
              <a:rPr lang="es-ES" sz="3200" dirty="0"/>
              <a:t>Efectos clave del cambio climático que inciden en la salud y la seguridad de los trabajadores</a:t>
            </a:r>
            <a:endParaRPr lang="en-GB" sz="3200" dirty="0"/>
          </a:p>
        </p:txBody>
      </p:sp>
      <p:pic>
        <p:nvPicPr>
          <p:cNvPr id="4" name="Picture 3" descr="A factory with smoke stacks and trees&#10;&#10;Description automatically generated with medium confidence">
            <a:extLst>
              <a:ext uri="{FF2B5EF4-FFF2-40B4-BE49-F238E27FC236}">
                <a16:creationId xmlns:a16="http://schemas.microsoft.com/office/drawing/2014/main" id="{AC30EF87-13AD-A91E-E2EC-AD22D82A9B76}"/>
              </a:ext>
            </a:extLst>
          </p:cNvPr>
          <p:cNvPicPr>
            <a:picLocks noChangeAspect="1"/>
          </p:cNvPicPr>
          <p:nvPr/>
        </p:nvPicPr>
        <p:blipFill rotWithShape="1">
          <a:blip r:embed="rId2">
            <a:extLst>
              <a:ext uri="{28A0092B-C50C-407E-A947-70E740481C1C}">
                <a14:useLocalDpi xmlns:a14="http://schemas.microsoft.com/office/drawing/2010/main" val="0"/>
              </a:ext>
            </a:extLst>
          </a:blip>
          <a:srcRect t="3796"/>
          <a:stretch/>
        </p:blipFill>
        <p:spPr>
          <a:xfrm>
            <a:off x="6737685" y="0"/>
            <a:ext cx="5454316" cy="6858000"/>
          </a:xfrm>
          <a:prstGeom prst="rect">
            <a:avLst/>
          </a:prstGeom>
        </p:spPr>
      </p:pic>
    </p:spTree>
    <p:extLst>
      <p:ext uri="{BB962C8B-B14F-4D97-AF65-F5344CB8AC3E}">
        <p14:creationId xmlns:p14="http://schemas.microsoft.com/office/powerpoint/2010/main" val="3845067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a:extLst>
              <a:ext uri="{FF2B5EF4-FFF2-40B4-BE49-F238E27FC236}">
                <a16:creationId xmlns:a16="http://schemas.microsoft.com/office/drawing/2014/main" id="{71FF222A-35F7-E95D-789C-7D0EAABD02F7}"/>
              </a:ext>
            </a:extLst>
          </p:cNvPr>
          <p:cNvGraphicFramePr>
            <a:graphicFrameLocks/>
          </p:cNvGraphicFramePr>
          <p:nvPr>
            <p:extLst>
              <p:ext uri="{D42A27DB-BD31-4B8C-83A1-F6EECF244321}">
                <p14:modId xmlns:p14="http://schemas.microsoft.com/office/powerpoint/2010/main" val="754317415"/>
              </p:ext>
            </p:extLst>
          </p:nvPr>
        </p:nvGraphicFramePr>
        <p:xfrm>
          <a:off x="0" y="1132764"/>
          <a:ext cx="12192000" cy="5182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1493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4011E-EFB1-A841-E4C1-B399DEF8CBAA}"/>
              </a:ext>
            </a:extLst>
          </p:cNvPr>
          <p:cNvSpPr>
            <a:spLocks noGrp="1"/>
          </p:cNvSpPr>
          <p:nvPr>
            <p:ph type="title"/>
          </p:nvPr>
        </p:nvSpPr>
        <p:spPr/>
        <p:txBody>
          <a:bodyPr/>
          <a:lstStyle/>
          <a:p>
            <a:r>
              <a:rPr lang="es-AR" dirty="0"/>
              <a:t>Calor excesivo</a:t>
            </a:r>
          </a:p>
        </p:txBody>
      </p:sp>
      <p:sp>
        <p:nvSpPr>
          <p:cNvPr id="3" name="Content Placeholder 2">
            <a:extLst>
              <a:ext uri="{FF2B5EF4-FFF2-40B4-BE49-F238E27FC236}">
                <a16:creationId xmlns:a16="http://schemas.microsoft.com/office/drawing/2014/main" id="{8D80AB2B-52E5-9B55-2917-F2C789DB6DE6}"/>
              </a:ext>
            </a:extLst>
          </p:cNvPr>
          <p:cNvSpPr>
            <a:spLocks noGrp="1"/>
          </p:cNvSpPr>
          <p:nvPr>
            <p:ph sz="half" idx="1"/>
          </p:nvPr>
        </p:nvSpPr>
        <p:spPr>
          <a:xfrm>
            <a:off x="341718" y="1759395"/>
            <a:ext cx="7173898" cy="4529110"/>
          </a:xfrm>
        </p:spPr>
        <p:txBody>
          <a:bodyPr/>
          <a:lstStyle/>
          <a:p>
            <a:pPr lvl="2">
              <a:spcBef>
                <a:spcPts val="600"/>
              </a:spcBef>
              <a:spcAft>
                <a:spcPts val="1200"/>
              </a:spcAft>
            </a:pPr>
            <a:r>
              <a:rPr lang="es-ES" dirty="0"/>
              <a:t>El aumento de la temperatura global puede provocar olas de calor más frecuentes y más graves.​</a:t>
            </a:r>
          </a:p>
          <a:p>
            <a:pPr lvl="2">
              <a:spcBef>
                <a:spcPts val="600"/>
              </a:spcBef>
              <a:spcAft>
                <a:spcPts val="1200"/>
              </a:spcAft>
            </a:pPr>
            <a:r>
              <a:rPr lang="es-ES" dirty="0"/>
              <a:t>En los riesgos relacionados con el calor influyen las condiciones ambientales, el esfuerzo físico y la ropa.​</a:t>
            </a:r>
          </a:p>
          <a:p>
            <a:pPr lvl="2">
              <a:spcBef>
                <a:spcPts val="600"/>
              </a:spcBef>
              <a:spcAft>
                <a:spcPts val="1200"/>
              </a:spcAft>
            </a:pPr>
            <a:r>
              <a:rPr lang="es-ES" b="1" dirty="0"/>
              <a:t>Trabajos de alto riesgo</a:t>
            </a:r>
            <a:r>
              <a:rPr lang="es-ES" dirty="0"/>
              <a:t>: los desempeñan trabajadores al aire libre en trabajos físicamente exigentes y trabajadores de interior en lugares de trabajo mal ventilados donde la temperatura no está regulada.​</a:t>
            </a:r>
          </a:p>
          <a:p>
            <a:pPr lvl="2">
              <a:spcBef>
                <a:spcPts val="600"/>
              </a:spcBef>
              <a:spcAft>
                <a:spcPts val="1200"/>
              </a:spcAft>
            </a:pPr>
            <a:r>
              <a:rPr lang="es-ES" b="1" dirty="0"/>
              <a:t>Principales efectos para la salud</a:t>
            </a:r>
            <a:r>
              <a:rPr lang="es-ES" dirty="0"/>
              <a:t>: Estrés por calor, insolación, agotamiento por calor, rabdomiólisis, síncope por calor, calambres por calor, sarpullido por calor, enfermedad cardiovascular, lesión renal aguda, enfermedad renal crónica, lesión física y afecciones mentales.</a:t>
            </a:r>
            <a:endParaRPr lang="en-GB" dirty="0"/>
          </a:p>
        </p:txBody>
      </p:sp>
      <p:sp>
        <p:nvSpPr>
          <p:cNvPr id="4" name="Text Placeholder 3">
            <a:extLst>
              <a:ext uri="{FF2B5EF4-FFF2-40B4-BE49-F238E27FC236}">
                <a16:creationId xmlns:a16="http://schemas.microsoft.com/office/drawing/2014/main" id="{D7C79527-D720-23F0-3B8B-22B3891B285C}"/>
              </a:ext>
            </a:extLst>
          </p:cNvPr>
          <p:cNvSpPr>
            <a:spLocks noGrp="1"/>
          </p:cNvSpPr>
          <p:nvPr>
            <p:ph type="body" sz="quarter" idx="13"/>
          </p:nvPr>
        </p:nvSpPr>
        <p:spPr>
          <a:xfrm>
            <a:off x="8243514" y="1759395"/>
            <a:ext cx="3606767" cy="4545351"/>
          </a:xfrm>
        </p:spPr>
        <p:txBody>
          <a:bodyPr/>
          <a:lstStyle/>
          <a:p>
            <a:pPr>
              <a:spcBef>
                <a:spcPts val="0"/>
              </a:spcBef>
            </a:pPr>
            <a:r>
              <a:rPr lang="en-GB" dirty="0"/>
              <a:t> </a:t>
            </a:r>
          </a:p>
        </p:txBody>
      </p:sp>
      <p:pic>
        <p:nvPicPr>
          <p:cNvPr id="6" name="Picture 5" descr="A yellow thermometer with black background&#10;&#10;Description automatically generated">
            <a:extLst>
              <a:ext uri="{FF2B5EF4-FFF2-40B4-BE49-F238E27FC236}">
                <a16:creationId xmlns:a16="http://schemas.microsoft.com/office/drawing/2014/main" id="{2D562508-F778-5729-D3FD-71AABF693ECD}"/>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671386" y="5587886"/>
            <a:ext cx="825542" cy="828718"/>
          </a:xfrm>
          <a:prstGeom prst="rect">
            <a:avLst/>
          </a:prstGeom>
        </p:spPr>
      </p:pic>
    </p:spTree>
    <p:extLst>
      <p:ext uri="{BB962C8B-B14F-4D97-AF65-F5344CB8AC3E}">
        <p14:creationId xmlns:p14="http://schemas.microsoft.com/office/powerpoint/2010/main" val="455056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4011E-EFB1-A841-E4C1-B399DEF8CBAA}"/>
              </a:ext>
            </a:extLst>
          </p:cNvPr>
          <p:cNvSpPr>
            <a:spLocks noGrp="1"/>
          </p:cNvSpPr>
          <p:nvPr>
            <p:ph type="title"/>
          </p:nvPr>
        </p:nvSpPr>
        <p:spPr/>
        <p:txBody>
          <a:bodyPr/>
          <a:lstStyle/>
          <a:p>
            <a:r>
              <a:rPr lang="es-AR" dirty="0"/>
              <a:t>Radiación ultravioleta​</a:t>
            </a:r>
          </a:p>
        </p:txBody>
      </p:sp>
      <p:sp>
        <p:nvSpPr>
          <p:cNvPr id="3" name="Content Placeholder 2">
            <a:extLst>
              <a:ext uri="{FF2B5EF4-FFF2-40B4-BE49-F238E27FC236}">
                <a16:creationId xmlns:a16="http://schemas.microsoft.com/office/drawing/2014/main" id="{8D80AB2B-52E5-9B55-2917-F2C789DB6DE6}"/>
              </a:ext>
            </a:extLst>
          </p:cNvPr>
          <p:cNvSpPr>
            <a:spLocks noGrp="1"/>
          </p:cNvSpPr>
          <p:nvPr>
            <p:ph sz="half" idx="1"/>
          </p:nvPr>
        </p:nvSpPr>
        <p:spPr>
          <a:xfrm>
            <a:off x="341718" y="1759395"/>
            <a:ext cx="7912934" cy="4529110"/>
          </a:xfrm>
        </p:spPr>
        <p:txBody>
          <a:bodyPr/>
          <a:lstStyle/>
          <a:p>
            <a:pPr lvl="2">
              <a:spcBef>
                <a:spcPts val="600"/>
              </a:spcBef>
              <a:spcAft>
                <a:spcPts val="1200"/>
              </a:spcAft>
            </a:pPr>
            <a:r>
              <a:rPr lang="es-ES" dirty="0"/>
              <a:t>La reducción de la capa de ozono afecta a la cantidad de radiación ultravioleta solar que llega a la tierra.​</a:t>
            </a:r>
          </a:p>
          <a:p>
            <a:pPr lvl="2">
              <a:spcBef>
                <a:spcPts val="600"/>
              </a:spcBef>
              <a:spcAft>
                <a:spcPts val="1200"/>
              </a:spcAft>
            </a:pPr>
            <a:r>
              <a:rPr lang="es-ES" dirty="0"/>
              <a:t>Los trabajadores pueden exponerse sin saberlo a niveles peligrosamente elevados de radiación solar.​</a:t>
            </a:r>
          </a:p>
          <a:p>
            <a:pPr lvl="2">
              <a:spcBef>
                <a:spcPts val="600"/>
              </a:spcBef>
              <a:spcAft>
                <a:spcPts val="1200"/>
              </a:spcAft>
            </a:pPr>
            <a:r>
              <a:rPr lang="es-ES" b="1" dirty="0"/>
              <a:t>Trabajos de alto riesgo</a:t>
            </a:r>
            <a:r>
              <a:rPr lang="es-ES" dirty="0"/>
              <a:t>: los desempeñan trabajadores al aire libre.​</a:t>
            </a:r>
          </a:p>
          <a:p>
            <a:pPr lvl="2">
              <a:spcBef>
                <a:spcPts val="600"/>
              </a:spcBef>
              <a:spcAft>
                <a:spcPts val="1200"/>
              </a:spcAft>
            </a:pPr>
            <a:r>
              <a:rPr lang="es-ES" b="1" dirty="0"/>
              <a:t>Principales efectos para la salud</a:t>
            </a:r>
            <a:r>
              <a:rPr lang="es-ES" dirty="0"/>
              <a:t>: quemaduras, daños oculares, inmunidad debilitada y diversos cánceres de piel.</a:t>
            </a:r>
            <a:endParaRPr lang="en-GB" dirty="0"/>
          </a:p>
        </p:txBody>
      </p:sp>
      <p:sp>
        <p:nvSpPr>
          <p:cNvPr id="4" name="Text Placeholder 3">
            <a:extLst>
              <a:ext uri="{FF2B5EF4-FFF2-40B4-BE49-F238E27FC236}">
                <a16:creationId xmlns:a16="http://schemas.microsoft.com/office/drawing/2014/main" id="{D7C79527-D720-23F0-3B8B-22B3891B285C}"/>
              </a:ext>
            </a:extLst>
          </p:cNvPr>
          <p:cNvSpPr>
            <a:spLocks noGrp="1"/>
          </p:cNvSpPr>
          <p:nvPr>
            <p:ph type="body" sz="quarter" idx="13"/>
          </p:nvPr>
        </p:nvSpPr>
        <p:spPr>
          <a:xfrm>
            <a:off x="8956109" y="1759395"/>
            <a:ext cx="2894171" cy="4545351"/>
          </a:xfrm>
        </p:spPr>
        <p:txBody>
          <a:bodyPr/>
          <a:lstStyle/>
          <a:p>
            <a:pPr>
              <a:spcBef>
                <a:spcPts val="0"/>
              </a:spcBef>
            </a:pPr>
            <a:r>
              <a:rPr lang="en-GB" dirty="0"/>
              <a:t> </a:t>
            </a:r>
          </a:p>
        </p:txBody>
      </p:sp>
      <p:pic>
        <p:nvPicPr>
          <p:cNvPr id="7" name="Picture 6" descr="A yellow sun with arrows&#10;&#10;Description automatically generated">
            <a:extLst>
              <a:ext uri="{FF2B5EF4-FFF2-40B4-BE49-F238E27FC236}">
                <a16:creationId xmlns:a16="http://schemas.microsoft.com/office/drawing/2014/main" id="{2E4B62E3-0996-8C06-5FF2-87429B10CF5B}"/>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921745" y="5295283"/>
            <a:ext cx="828718" cy="828718"/>
          </a:xfrm>
          <a:prstGeom prst="rect">
            <a:avLst/>
          </a:prstGeom>
        </p:spPr>
      </p:pic>
    </p:spTree>
    <p:extLst>
      <p:ext uri="{BB962C8B-B14F-4D97-AF65-F5344CB8AC3E}">
        <p14:creationId xmlns:p14="http://schemas.microsoft.com/office/powerpoint/2010/main" val="2870395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4011E-EFB1-A841-E4C1-B399DEF8CBAA}"/>
              </a:ext>
            </a:extLst>
          </p:cNvPr>
          <p:cNvSpPr>
            <a:spLocks noGrp="1"/>
          </p:cNvSpPr>
          <p:nvPr>
            <p:ph type="title"/>
          </p:nvPr>
        </p:nvSpPr>
        <p:spPr/>
        <p:txBody>
          <a:bodyPr/>
          <a:lstStyle/>
          <a:p>
            <a:r>
              <a:rPr lang="es-AR" dirty="0"/>
              <a:t>Fenómenos meteorológicos extremos​</a:t>
            </a:r>
          </a:p>
        </p:txBody>
      </p:sp>
      <p:sp>
        <p:nvSpPr>
          <p:cNvPr id="3" name="Content Placeholder 2">
            <a:extLst>
              <a:ext uri="{FF2B5EF4-FFF2-40B4-BE49-F238E27FC236}">
                <a16:creationId xmlns:a16="http://schemas.microsoft.com/office/drawing/2014/main" id="{8D80AB2B-52E5-9B55-2917-F2C789DB6DE6}"/>
              </a:ext>
            </a:extLst>
          </p:cNvPr>
          <p:cNvSpPr>
            <a:spLocks noGrp="1"/>
          </p:cNvSpPr>
          <p:nvPr>
            <p:ph sz="half" idx="1"/>
          </p:nvPr>
        </p:nvSpPr>
        <p:spPr>
          <a:xfrm>
            <a:off x="341718" y="1759395"/>
            <a:ext cx="8188508" cy="4529110"/>
          </a:xfrm>
        </p:spPr>
        <p:txBody>
          <a:bodyPr/>
          <a:lstStyle/>
          <a:p>
            <a:pPr lvl="2">
              <a:spcBef>
                <a:spcPts val="600"/>
              </a:spcBef>
              <a:spcAft>
                <a:spcPts val="600"/>
              </a:spcAft>
            </a:pPr>
            <a:r>
              <a:rPr lang="es-ES" dirty="0"/>
              <a:t>Aumento previsto de la frecuencia, duración e intensidad de los fenómenos meteorológicos extremos (olas de calor, tormentas invernales, ciclones tropicales, sequías y lluvias torrenciales). ​</a:t>
            </a:r>
          </a:p>
          <a:p>
            <a:pPr lvl="2">
              <a:spcBef>
                <a:spcPts val="600"/>
              </a:spcBef>
              <a:spcAft>
                <a:spcPts val="600"/>
              </a:spcAft>
            </a:pPr>
            <a:r>
              <a:rPr lang="es-ES" dirty="0"/>
              <a:t>Posibles consecuencias: incendios forestales, inundaciones, hambrunas, accidentes industriales graves y enfermedades transmitidas por el agua, entre otras.​</a:t>
            </a:r>
          </a:p>
          <a:p>
            <a:pPr lvl="2">
              <a:spcBef>
                <a:spcPts val="600"/>
              </a:spcBef>
              <a:spcAft>
                <a:spcPts val="0"/>
              </a:spcAft>
            </a:pPr>
            <a:r>
              <a:rPr lang="es-ES" dirty="0"/>
              <a:t>Los trabajadores pueden estar expuestos durante el suceso, inmediatamente después de este o durante las operaciones de limpieza.​</a:t>
            </a:r>
          </a:p>
          <a:p>
            <a:pPr lvl="2">
              <a:spcBef>
                <a:spcPts val="600"/>
              </a:spcBef>
              <a:spcAft>
                <a:spcPts val="600"/>
              </a:spcAft>
            </a:pPr>
            <a:r>
              <a:rPr lang="es-ES" b="1" dirty="0"/>
              <a:t>Trabajos de alto riesgo</a:t>
            </a:r>
            <a:r>
              <a:rPr lang="es-ES" dirty="0"/>
              <a:t>: los desempeñan trabajadores de emergencias, trabajadores que participan en las tareas de limpieza, trabajadores agrícolas y trabajadores de la pesca.​</a:t>
            </a:r>
          </a:p>
          <a:p>
            <a:pPr lvl="2">
              <a:spcBef>
                <a:spcPts val="600"/>
              </a:spcBef>
              <a:spcAft>
                <a:spcPts val="600"/>
              </a:spcAft>
            </a:pPr>
            <a:r>
              <a:rPr lang="es-ES" b="1" dirty="0"/>
              <a:t>Principales efectos para la salud</a:t>
            </a:r>
            <a:r>
              <a:rPr lang="es-ES" dirty="0"/>
              <a:t>: lesiones traumáticas, quemaduras, lesiones de las vías respiratorias, enfermedades por riesgos biológicos, efectos tóxicos de sustancias químicas, fatiga física y emocional, ansiedad, estrés y trastornos de estrés postraumático.</a:t>
            </a:r>
            <a:endParaRPr lang="en-GB" dirty="0"/>
          </a:p>
        </p:txBody>
      </p:sp>
      <p:sp>
        <p:nvSpPr>
          <p:cNvPr id="4" name="Text Placeholder 3">
            <a:extLst>
              <a:ext uri="{FF2B5EF4-FFF2-40B4-BE49-F238E27FC236}">
                <a16:creationId xmlns:a16="http://schemas.microsoft.com/office/drawing/2014/main" id="{D7C79527-D720-23F0-3B8B-22B3891B285C}"/>
              </a:ext>
            </a:extLst>
          </p:cNvPr>
          <p:cNvSpPr>
            <a:spLocks noGrp="1"/>
          </p:cNvSpPr>
          <p:nvPr>
            <p:ph type="body" sz="quarter" idx="13"/>
          </p:nvPr>
        </p:nvSpPr>
        <p:spPr>
          <a:xfrm>
            <a:off x="8981161" y="1759395"/>
            <a:ext cx="2869119" cy="4545351"/>
          </a:xfrm>
        </p:spPr>
        <p:txBody>
          <a:bodyPr/>
          <a:lstStyle/>
          <a:p>
            <a:pPr>
              <a:spcBef>
                <a:spcPts val="0"/>
              </a:spcBef>
            </a:pPr>
            <a:r>
              <a:rPr lang="en-GB" dirty="0"/>
              <a:t> </a:t>
            </a:r>
          </a:p>
        </p:txBody>
      </p:sp>
      <p:pic>
        <p:nvPicPr>
          <p:cNvPr id="8" name="Picture 7">
            <a:extLst>
              <a:ext uri="{FF2B5EF4-FFF2-40B4-BE49-F238E27FC236}">
                <a16:creationId xmlns:a16="http://schemas.microsoft.com/office/drawing/2014/main" id="{A36142AF-811B-440D-0603-A9FCBE7EF224}"/>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981161" y="5563710"/>
            <a:ext cx="828718" cy="828718"/>
          </a:xfrm>
          <a:prstGeom prst="rect">
            <a:avLst/>
          </a:prstGeom>
        </p:spPr>
      </p:pic>
    </p:spTree>
    <p:extLst>
      <p:ext uri="{BB962C8B-B14F-4D97-AF65-F5344CB8AC3E}">
        <p14:creationId xmlns:p14="http://schemas.microsoft.com/office/powerpoint/2010/main" val="664410360"/>
      </p:ext>
    </p:extLst>
  </p:cSld>
  <p:clrMapOvr>
    <a:masterClrMapping/>
  </p:clrMapOvr>
</p:sld>
</file>

<file path=ppt/theme/theme1.xml><?xml version="1.0" encoding="utf-8"?>
<a:theme xmlns:a="http://schemas.openxmlformats.org/drawingml/2006/main" name="ThemeILO">
  <a:themeElements>
    <a:clrScheme name="ILO Jan 2020">
      <a:dk1>
        <a:srgbClr val="230050"/>
      </a:dk1>
      <a:lt1>
        <a:sysClr val="window" lastClr="FFFFFF"/>
      </a:lt1>
      <a:dk2>
        <a:srgbClr val="000000"/>
      </a:dk2>
      <a:lt2>
        <a:srgbClr val="F8FCFE"/>
      </a:lt2>
      <a:accent1>
        <a:srgbClr val="1E2DBE"/>
      </a:accent1>
      <a:accent2>
        <a:srgbClr val="FA3C4B"/>
      </a:accent2>
      <a:accent3>
        <a:srgbClr val="FFCD2D"/>
      </a:accent3>
      <a:accent4>
        <a:srgbClr val="960A55"/>
      </a:accent4>
      <a:accent5>
        <a:srgbClr val="05D2D2"/>
      </a:accent5>
      <a:accent6>
        <a:srgbClr val="8CE164"/>
      </a:accent6>
      <a:hlink>
        <a:srgbClr val="230050"/>
      </a:hlink>
      <a:folHlink>
        <a:srgbClr val="23005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ILO" id="{B957A9F2-B6CA-45BB-A80F-3D7B6C28D25A}" vid="{B74F2439-0BDD-4EBD-9A04-6CB6E0AC36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8f9ac08-cad0-4069-9cc9-ad6597f5f3a5">
      <Terms xmlns="http://schemas.microsoft.com/office/infopath/2007/PartnerControls"/>
    </lcf76f155ced4ddcb4097134ff3c332f>
    <TaxCatchAll xmlns="2118e9f4-83e0-430e-8618-3d02343c48a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23908A712D7AA418D95BFCC0ECE245F" ma:contentTypeVersion="18" ma:contentTypeDescription="Create a new document." ma:contentTypeScope="" ma:versionID="1b5d56c4448805680f95162c6eb64448">
  <xsd:schema xmlns:xsd="http://www.w3.org/2001/XMLSchema" xmlns:xs="http://www.w3.org/2001/XMLSchema" xmlns:p="http://schemas.microsoft.com/office/2006/metadata/properties" xmlns:ns2="18f9ac08-cad0-4069-9cc9-ad6597f5f3a5" xmlns:ns3="8f68b5b3-e33a-4795-8620-9e287973ee67" xmlns:ns4="2118e9f4-83e0-430e-8618-3d02343c48a9" targetNamespace="http://schemas.microsoft.com/office/2006/metadata/properties" ma:root="true" ma:fieldsID="e96f78ebeb261c0e9e7320137fadd373" ns2:_="" ns3:_="" ns4:_="">
    <xsd:import namespace="18f9ac08-cad0-4069-9cc9-ad6597f5f3a5"/>
    <xsd:import namespace="8f68b5b3-e33a-4795-8620-9e287973ee67"/>
    <xsd:import namespace="2118e9f4-83e0-430e-8618-3d02343c48a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f9ac08-cad0-4069-9cc9-ad6597f5f3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932b82f-ee1f-4246-9d44-c1f8cdfbe5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68b5b3-e33a-4795-8620-9e287973ee6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118e9f4-83e0-430e-8618-3d02343c48a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a99bea5c-8ec8-4b88-9319-e51098983805}" ma:internalName="TaxCatchAll" ma:showField="CatchAllData" ma:web="8f68b5b3-e33a-4795-8620-9e287973ee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4EC9B1-1E85-4E03-8D62-42AE284ADE25}">
  <ds:schemaRefs>
    <ds:schemaRef ds:uri="http://schemas.microsoft.com/sharepoint/v3/contenttype/forms"/>
  </ds:schemaRefs>
</ds:datastoreItem>
</file>

<file path=customXml/itemProps2.xml><?xml version="1.0" encoding="utf-8"?>
<ds:datastoreItem xmlns:ds="http://schemas.openxmlformats.org/officeDocument/2006/customXml" ds:itemID="{4C791B4F-CDBD-4D0A-B021-FBC04B22F6EA}">
  <ds:schemaRefs>
    <ds:schemaRef ds:uri="http://schemas.microsoft.com/office/2006/documentManagement/types"/>
    <ds:schemaRef ds:uri="http://purl.org/dc/elements/1.1/"/>
    <ds:schemaRef ds:uri="http://schemas.microsoft.com/office/infopath/2007/PartnerControls"/>
    <ds:schemaRef ds:uri="8f68b5b3-e33a-4795-8620-9e287973ee67"/>
    <ds:schemaRef ds:uri="http://schemas.openxmlformats.org/package/2006/metadata/core-properties"/>
    <ds:schemaRef ds:uri="2118e9f4-83e0-430e-8618-3d02343c48a9"/>
    <ds:schemaRef ds:uri="http://purl.org/dc/terms/"/>
    <ds:schemaRef ds:uri="18f9ac08-cad0-4069-9cc9-ad6597f5f3a5"/>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EE7FFEB7-2C00-4451-93F8-BD048F559A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f9ac08-cad0-4069-9cc9-ad6597f5f3a5"/>
    <ds:schemaRef ds:uri="8f68b5b3-e33a-4795-8620-9e287973ee67"/>
    <ds:schemaRef ds:uri="2118e9f4-83e0-430e-8618-3d02343c48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ThemeILO</Template>
  <TotalTime>0</TotalTime>
  <Words>6210</Words>
  <Application>Microsoft Office PowerPoint</Application>
  <PresentationFormat>Widescreen</PresentationFormat>
  <Paragraphs>309</Paragraphs>
  <Slides>38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Noto Sans</vt:lpstr>
      <vt:lpstr>Overpass</vt:lpstr>
      <vt:lpstr>Wingdings 3</vt:lpstr>
      <vt:lpstr>ThemeILO</vt:lpstr>
      <vt:lpstr>PowerPoint Presentation</vt:lpstr>
      <vt:lpstr>PowerPoint Presentation</vt:lpstr>
      <vt:lpstr>Cambio climático y SST​</vt:lpstr>
      <vt:lpstr>Efectos del cambio climático en el mundo del trabajo​</vt:lpstr>
      <vt:lpstr>Efectos clave del cambio climático que inciden en la salud y la seguridad de los trabajadores</vt:lpstr>
      <vt:lpstr>PowerPoint Presentation</vt:lpstr>
      <vt:lpstr>Calor excesivo</vt:lpstr>
      <vt:lpstr>Radiación ultravioleta​</vt:lpstr>
      <vt:lpstr>Fenómenos meteorológicos extremos​</vt:lpstr>
      <vt:lpstr>Contaminación del aire ​</vt:lpstr>
      <vt:lpstr>Enfermedades transmitidas por vectores​</vt:lpstr>
      <vt:lpstr>Productos agroquímicos​</vt:lpstr>
      <vt:lpstr>El cambio climático y la salud mental en el punto de mira​</vt:lpstr>
      <vt:lpstr>Proteger a los trabajadores en un clima cambiante</vt:lpstr>
      <vt:lpstr>Acción de la OIT para proteger a los trabajadores en un clima cambiante​</vt:lpstr>
      <vt:lpstr>PowerPoint Presentation</vt:lpstr>
      <vt:lpstr>Respuestas nacionales a los principales efectos del cambio climático​</vt:lpstr>
      <vt:lpstr>Políticas y estrategias nacionales​ ​</vt:lpstr>
      <vt:lpstr>Ejemplos de políticas y estrategias nacionales de SST​</vt:lpstr>
      <vt:lpstr>Leyes y reglamentos​ ​</vt:lpstr>
      <vt:lpstr>Ejemplos de legislación sobre temperaturas máximas en el trabajo ​</vt:lpstr>
      <vt:lpstr>Ejemplos de disposiciones relativas al calor excesivo​</vt:lpstr>
      <vt:lpstr>Ejemplos de disposiciones relativas a fenómenos meteorológicos extremos​</vt:lpstr>
      <vt:lpstr>Ejemplos de disposiciones relativas a la radiación ultravioleta solar, la contaminación del aire y las enfermedades transmitidas por vectores</vt:lpstr>
      <vt:lpstr>Ejemplos de disposiciones que abordan los riesgos combinados de la exposición a productos agroquímicos con el calor excesivo</vt:lpstr>
      <vt:lpstr>Ejemplos de enfermedades incluidas en las listas nacionales de enfermedades profesionales</vt:lpstr>
      <vt:lpstr>Convenios colectivos​</vt:lpstr>
      <vt:lpstr>Directrices técnicas​</vt:lpstr>
      <vt:lpstr>Programas de formación e iniciativas de sensibilización ​</vt:lpstr>
      <vt:lpstr>Ejemplos de iniciativas de sensibilización​</vt:lpstr>
      <vt:lpstr>Awareness Raising campaigns developed by social partners</vt:lpstr>
      <vt:lpstr>Iniciativas de salud pública dirigidas a los trabajadores​</vt:lpstr>
      <vt:lpstr>Ejemplos de iniciativas más amplias​</vt:lpstr>
      <vt:lpstr>Principales conclusiones​</vt:lpstr>
      <vt:lpstr>PowerPoint Presentation</vt:lpstr>
      <vt:lpstr>Otras consideraciones​…</vt:lpstr>
      <vt:lpstr>Bibliografía​</vt:lpstr>
      <vt:lpstr>PowerPoint Presentation</vt:lpstr>
    </vt:vector>
  </TitlesOfParts>
  <Company>ILO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OSH Teamn</dc:creator>
  <cp:lastModifiedBy>Hoibl, Andreas</cp:lastModifiedBy>
  <cp:revision>5</cp:revision>
  <dcterms:created xsi:type="dcterms:W3CDTF">2024-03-12T08:34:07Z</dcterms:created>
  <dcterms:modified xsi:type="dcterms:W3CDTF">2024-04-08T15:33:11Z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0x010100B23908A712D7AA418D95BFCC0ECE245F</vt:lpwstr>
  </property>
  <property fmtid="{D5CDD505-2E9C-101B-9397-08002B2CF9AE}" pid="3" name="MediaServiceImageTags">
    <vt:lpwstr/>
  </property>
</Properties>
</file>